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webextensions/webextension1.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comments/comment15.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6.xml" ContentType="application/vnd.openxmlformats-officedocument.presentationml.comments+xml"/>
  <Override PartName="/ppt/notesSlides/notesSlide32.xml" ContentType="application/vnd.openxmlformats-officedocument.presentationml.notesSlide+xml"/>
  <Override PartName="/ppt/comments/comment17.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8.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1"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Lst>
  <p:sldSz cx="9144000" cy="5143500" type="screen16x9"/>
  <p:notesSz cx="6858000" cy="9144000"/>
  <p:embeddedFontLst>
    <p:embeddedFont>
      <p:font typeface="Arial Narrow" panose="020B0606020202030204" pitchFamily="34" charset="0"/>
      <p:regular r:id="rId39"/>
      <p:bold r:id="rId40"/>
      <p:italic r:id="rId41"/>
      <p:boldItalic r:id="rId42"/>
    </p:embeddedFont>
    <p:embeddedFont>
      <p:font typeface="Helvetica Neue"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F1IV0sukx/h/oiXW/DPe2mIiq6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sabella Qualharello" initials=""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88" autoAdjust="0"/>
  </p:normalViewPr>
  <p:slideViewPr>
    <p:cSldViewPr snapToGrid="0">
      <p:cViewPr varScale="1">
        <p:scale>
          <a:sx n="120" d="100"/>
          <a:sy n="120" d="100"/>
        </p:scale>
        <p:origin x="13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1-16T00:14:37.275" idx="1">
    <p:pos x="6000" y="0"/>
    <p:text>Gi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YvEfW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4-01-16T00:16:11.884" idx="10">
    <p:pos x="6000" y="0"/>
    <p:text>nat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k"/>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24-01-16T00:17:15.259" idx="11">
    <p:pos x="6000" y="0"/>
    <p:text>Tah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0" dt="2024-01-16T00:17:20.589" idx="12">
    <p:pos x="6000" y="0"/>
    <p:text>Tah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s"/>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24-01-16T00:20:35.146" idx="14">
    <p:pos x="6000" y="0"/>
    <p:text>tha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4"/>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0" dt="2024-01-16T00:20:40.188" idx="15">
    <p:pos x="6000" y="0"/>
    <p:text>isa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8"/>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0" dt="2024-01-16T01:19:44.212" idx="16">
    <p:pos x="6000" y="0"/>
    <p:text>isa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NYaEk"/>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0" dt="2024-01-16T00:20:46.268" idx="17">
    <p:pos x="6000" y="0"/>
    <p:text>isa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NYaEU"/>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0" dt="2024-01-16T00:19:28.372" idx="18">
    <p:pos x="6000" y="0"/>
    <p:text>tah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w"/>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0" dt="2024-01-16T00:19:33.243" idx="19">
    <p:pos x="6000" y="0"/>
    <p:text>tah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4-01-16T00:14:45.628" idx="2">
    <p:pos x="6000" y="0"/>
    <p:text>Gi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YvEfW4"/>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4-01-16T00:14:50.272" idx="3">
    <p:pos x="6000" y="0"/>
    <p:text>Gi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Q"/>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4-01-16T00:21:10.586" idx="4">
    <p:pos x="6000" y="0"/>
    <p:text>gi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NYaEc"/>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4-01-16T00:21:14.190" idx="5">
    <p:pos x="6000" y="0"/>
    <p:text>gi</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NYaEg"/>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4-01-16T00:15:52.281" idx="6">
    <p:pos x="6000" y="0"/>
    <p:text>nat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U"/>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4-01-16T00:15:57.399" idx="7">
    <p:pos x="6000" y="0"/>
    <p:text>nat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Y"/>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24-01-16T00:16:02.596" idx="8">
    <p:pos x="6000" y="0"/>
    <p:text>nat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c"/>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0" dt="2024-01-16T00:16:06.865" idx="9">
    <p:pos x="6000" y="0"/>
    <p:text>nat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ZHDOW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825"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pt-BR" dirty="0"/>
              <a:t>Boa noite à todos! Me chamo Giovanna de Luca, faço parte do Grupo 6 e o tema do nosso Projeto Integrador é “Análise dos Custos de Transporte”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Nesse slide trouxemos a apresentação visual do nosso </a:t>
            </a:r>
            <a:r>
              <a:rPr lang="pt-BR" dirty="0" err="1"/>
              <a:t>Kanban</a:t>
            </a:r>
            <a:r>
              <a:rPr lang="pt-BR" dirty="0"/>
              <a:t> que foi dividido em colunas com os títulos: TO DO | DOING | REVIEW e DONE. E à partir dos cards que íamos criando dentro do </a:t>
            </a:r>
            <a:r>
              <a:rPr lang="pt-BR" dirty="0" err="1"/>
              <a:t>Trello</a:t>
            </a:r>
            <a:r>
              <a:rPr lang="pt-BR" dirty="0"/>
              <a:t>, realizávamos as movimentações e atualizações dos mesmos dentro do board, de acordo com o andamento e desenvolvimento da tarefa proposta. E pra concluir essa parte do </a:t>
            </a:r>
            <a:r>
              <a:rPr lang="pt-BR" dirty="0" err="1"/>
              <a:t>Kanban</a:t>
            </a:r>
            <a:r>
              <a:rPr lang="pt-BR" dirty="0"/>
              <a:t>, em cada card registramos a descrição e objetivo daquela ação que estava sendo desenvolvida e também o checklist de tudo que englobaria a pesquisa e conclusão daquela ação.</a:t>
            </a:r>
            <a:endParaRPr dirty="0"/>
          </a:p>
        </p:txBody>
      </p:sp>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 Etapa de Pesquisa representou a maior parte do nosso projeto, onde tivemos como objetivo a coleta de dados reais para a nossa base. </a:t>
            </a:r>
          </a:p>
          <a:p>
            <a:pPr marL="0" lvl="0" indent="0" algn="l" rtl="0">
              <a:spcBef>
                <a:spcPts val="0"/>
              </a:spcBef>
              <a:spcAft>
                <a:spcPts val="0"/>
              </a:spcAft>
              <a:buNone/>
            </a:pPr>
            <a:r>
              <a:rPr lang="pt-BR" dirty="0"/>
              <a:t>Possibilitando trabalharmos com um cenário mais próximo da realidade da Embraer.</a:t>
            </a:r>
          </a:p>
          <a:p>
            <a:pPr marL="0" lvl="0" indent="0" algn="l" rtl="0">
              <a:spcBef>
                <a:spcPts val="0"/>
              </a:spcBef>
              <a:spcAft>
                <a:spcPts val="0"/>
              </a:spcAft>
              <a:buNone/>
            </a:pPr>
            <a:r>
              <a:rPr lang="pt-BR" dirty="0"/>
              <a:t>Buscamos informações de fontes confiáveis como, artigos e a base de dados divulgada pela própria Embraer.</a:t>
            </a:r>
            <a:endParaRPr dirty="0"/>
          </a:p>
        </p:txBody>
      </p:sp>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Durante a construção da base de dados, focamos em categorias-chave:</a:t>
            </a:r>
          </a:p>
          <a:p>
            <a:pPr marL="0" lvl="0" indent="0" algn="l" rtl="0">
              <a:spcBef>
                <a:spcPts val="0"/>
              </a:spcBef>
              <a:spcAft>
                <a:spcPts val="0"/>
              </a:spcAft>
              <a:buNone/>
            </a:pPr>
            <a:r>
              <a:rPr lang="pt-BR" dirty="0"/>
              <a:t>Pedidos;</a:t>
            </a:r>
          </a:p>
          <a:p>
            <a:pPr marL="0" lvl="0" indent="0" algn="l" rtl="0">
              <a:spcBef>
                <a:spcPts val="0"/>
              </a:spcBef>
              <a:spcAft>
                <a:spcPts val="0"/>
              </a:spcAft>
              <a:buNone/>
            </a:pPr>
            <a:r>
              <a:rPr lang="pt-BR" dirty="0"/>
              <a:t>Clientes:</a:t>
            </a:r>
          </a:p>
          <a:p>
            <a:pPr marL="0" lvl="0" indent="0" algn="l" rtl="0">
              <a:spcBef>
                <a:spcPts val="0"/>
              </a:spcBef>
              <a:spcAft>
                <a:spcPts val="0"/>
              </a:spcAft>
              <a:buNone/>
            </a:pPr>
            <a:r>
              <a:rPr lang="pt-BR" dirty="0"/>
              <a:t>Aeronaves:</a:t>
            </a:r>
          </a:p>
          <a:p>
            <a:pPr marL="0" lvl="0" indent="0" algn="l" rtl="0">
              <a:spcBef>
                <a:spcPts val="0"/>
              </a:spcBef>
              <a:spcAft>
                <a:spcPts val="0"/>
              </a:spcAft>
              <a:buNone/>
            </a:pPr>
            <a:r>
              <a:rPr lang="pt-BR" dirty="0"/>
              <a:t>Frete:	- Coleta de informações sobre tipo de combustível utilizado. </a:t>
            </a:r>
          </a:p>
          <a:p>
            <a:pPr marL="0" lvl="0" indent="0" algn="l" rtl="0">
              <a:spcBef>
                <a:spcPts val="0"/>
              </a:spcBef>
              <a:spcAft>
                <a:spcPts val="0"/>
              </a:spcAft>
              <a:buNone/>
            </a:pPr>
            <a:r>
              <a:rPr lang="pt-BR" dirty="0"/>
              <a:t>	- Variação do custo por litro.</a:t>
            </a:r>
            <a:endParaRPr dirty="0"/>
          </a:p>
        </p:txBody>
      </p:sp>
      <p:sp>
        <p:nvSpPr>
          <p:cNvPr id="193" name="Google Shape;1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Para suprir lacunas de informações, implementamos a geração de duas bases de dados, ambas respaldadas em informações reais: Aeronaves Comerciais (2003-2023); Aeronaves Executivas (2013-2023)</a:t>
            </a:r>
          </a:p>
          <a:p>
            <a:pPr marL="0" lvl="0" indent="0" algn="l" rtl="0">
              <a:spcBef>
                <a:spcPts val="0"/>
              </a:spcBef>
              <a:spcAft>
                <a:spcPts val="0"/>
              </a:spcAft>
              <a:buNone/>
            </a:pPr>
            <a:r>
              <a:rPr lang="pt-BR" dirty="0"/>
              <a:t>Esta abordagem, fundamentada em informações reais, fortalece a confiabilidade e relevância de nossa base de dados, proporcionando uma base sólida para análises e conclusões.</a:t>
            </a:r>
            <a:endParaRPr dirty="0"/>
          </a:p>
        </p:txBody>
      </p:sp>
      <p:sp>
        <p:nvSpPr>
          <p:cNvPr id="210" name="Google Shape;2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Python: Para a Integração do Banco de Dados nós implementamos uma rotina em Python para executar as operações ETL, que envolvem:</a:t>
            </a:r>
          </a:p>
          <a:p>
            <a:pPr marL="0" lvl="0" indent="0" algn="l" rtl="0">
              <a:spcBef>
                <a:spcPts val="0"/>
              </a:spcBef>
              <a:spcAft>
                <a:spcPts val="0"/>
              </a:spcAft>
              <a:buNone/>
            </a:pPr>
            <a:r>
              <a:rPr lang="pt-BR" dirty="0"/>
              <a:t>	- Extração: Leitura dos dados da planilha.</a:t>
            </a:r>
          </a:p>
          <a:p>
            <a:pPr marL="0" lvl="0" indent="0" algn="l" rtl="0">
              <a:spcBef>
                <a:spcPts val="0"/>
              </a:spcBef>
              <a:spcAft>
                <a:spcPts val="0"/>
              </a:spcAft>
              <a:buNone/>
            </a:pPr>
            <a:r>
              <a:rPr lang="pt-BR" dirty="0"/>
              <a:t>	- Transformação: Aplicação de transformações conforme necessário (limpeza, manipulação de dados).</a:t>
            </a:r>
          </a:p>
          <a:p>
            <a:pPr marL="0" lvl="0" indent="0" algn="l" rtl="0">
              <a:spcBef>
                <a:spcPts val="0"/>
              </a:spcBef>
              <a:spcAft>
                <a:spcPts val="0"/>
              </a:spcAft>
              <a:buNone/>
            </a:pPr>
            <a:r>
              <a:rPr lang="pt-BR" dirty="0"/>
              <a:t>	- Carga: Os dados transformados são carregados nas tabelas do MySQL.</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Após a conexão, acessamos o MySQL para estabelecer os relacionamentos entre as tabelas, atribuir chaves, bem como definir os tipos de dados (visualização no slide seguinte).</a:t>
            </a:r>
          </a:p>
        </p:txBody>
      </p:sp>
      <p:sp>
        <p:nvSpPr>
          <p:cNvPr id="227" name="Google Shape;22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ee95074a03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pt-BR" dirty="0"/>
              <a:t>Power BI: Finalmente, realizamos a última conexão entre o MySQL e o Power BI.</a:t>
            </a:r>
          </a:p>
          <a:p>
            <a:pPr marL="0" lvl="0" indent="0" algn="l" rtl="0">
              <a:spcBef>
                <a:spcPts val="0"/>
              </a:spcBef>
              <a:spcAft>
                <a:spcPts val="0"/>
              </a:spcAft>
              <a:buNone/>
            </a:pPr>
            <a:r>
              <a:rPr lang="pt-BR" dirty="0"/>
              <a:t> </a:t>
            </a:r>
          </a:p>
          <a:p>
            <a:pPr marL="0" lvl="0" indent="0" algn="l" rtl="0">
              <a:spcBef>
                <a:spcPts val="0"/>
              </a:spcBef>
              <a:spcAft>
                <a:spcPts val="0"/>
              </a:spcAft>
              <a:buNone/>
            </a:pPr>
            <a:r>
              <a:rPr lang="pt-BR" dirty="0"/>
              <a:t>Esta abordagem integrada proporciona uma gestão eficiente dos dados, desde a origem na planilha até a visualização no Power BI, garantindo consistência e atualização em todo o processo.</a:t>
            </a:r>
            <a:endParaRPr dirty="0"/>
          </a:p>
        </p:txBody>
      </p:sp>
      <p:sp>
        <p:nvSpPr>
          <p:cNvPr id="235" name="Google Shape;235;g1ee95074a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Para o nosso trabalho ser o mais assertivo possível, nós buscamos informações e dados confiáveis, que tivesse o máximo de veracidade.</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Como utilizamos diversas fontes de dados, padronizamos as nomenclaturas, para facilitar a consolidação de dados em nossas tabelas e gráficos.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Criamos também novos campos para análise, a fim de proporcionar uma análise mais assertiva no projeto, com cálculos e projeções.</a:t>
            </a:r>
            <a:endParaRPr dirty="0"/>
          </a:p>
        </p:txBody>
      </p:sp>
      <p:sp>
        <p:nvSpPr>
          <p:cNvPr id="252" name="Google Shape;25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Aqui trouxemos a nossa agenda, mostrando um pouquinho de tudo que vamos abordar durante nossa apresentação.</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Todos os nossos dados estão no Excel e nós fizemos nosso primeiro Dashboard.</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 partir desse Dashboard, nós tivemos as principais ideias de análises do projeto, que levamos para o POWER BI. </a:t>
            </a:r>
            <a:endParaRPr dirty="0"/>
          </a:p>
        </p:txBody>
      </p:sp>
      <p:sp>
        <p:nvSpPr>
          <p:cNvPr id="268" name="Google Shape;26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dirty="0"/>
              <a:t>Nós selecionamos alguns indicadores para analisar nossos dados, estes são: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Custo total de frete por ano e custo médio de Frete por aeronave tanto da aviação comercial e executiva (mostrar comercial)</a:t>
            </a:r>
          </a:p>
          <a:p>
            <a:pPr marL="0" lvl="0" indent="0" algn="l" rtl="0">
              <a:spcBef>
                <a:spcPts val="0"/>
              </a:spcBef>
              <a:spcAft>
                <a:spcPts val="0"/>
              </a:spcAft>
              <a:buNone/>
            </a:pPr>
            <a:endParaRPr lang="pt-BR" dirty="0"/>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pt-BR" dirty="0"/>
              <a:t>Evolução do preço do querosene de aviação, considerando os valores de combustível </a:t>
            </a:r>
            <a:r>
              <a:rPr lang="pt-BR" dirty="0" err="1"/>
              <a:t>pré</a:t>
            </a:r>
            <a:r>
              <a:rPr lang="pt-BR" dirty="0"/>
              <a:t> e pós pandemia </a:t>
            </a: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pt-BR" dirty="0"/>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pt-BR" dirty="0">
                <a:solidFill>
                  <a:schemeClr val="dk1"/>
                </a:solidFill>
              </a:rPr>
              <a:t>Eficiência operacional -</a:t>
            </a:r>
            <a:r>
              <a:rPr lang="pt-BR" dirty="0"/>
              <a:t> quantidade de aeronaves entregue por pedidos firmes em carteira</a:t>
            </a:r>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endParaRPr lang="pt-BR" dirty="0"/>
          </a:p>
          <a:p>
            <a:pPr marL="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pt-BR" dirty="0"/>
              <a:t>Especificações das aeronaves tanto na aviação comercial quanto na aviação executiva</a:t>
            </a:r>
          </a:p>
          <a:p>
            <a:pPr marL="0" lvl="0" indent="0" algn="l" rtl="0">
              <a:spcBef>
                <a:spcPts val="0"/>
              </a:spcBef>
              <a:spcAft>
                <a:spcPts val="0"/>
              </a:spcAft>
              <a:buNone/>
            </a:pPr>
            <a:endParaRPr lang="pt-BR" dirty="0"/>
          </a:p>
          <a:p>
            <a:pPr marL="0" lvl="0" indent="0" algn="l" rtl="0">
              <a:spcBef>
                <a:spcPts val="0"/>
              </a:spcBef>
              <a:spcAft>
                <a:spcPts val="0"/>
              </a:spcAft>
              <a:buClr>
                <a:schemeClr val="dk1"/>
              </a:buClr>
              <a:buSzPts val="1100"/>
              <a:buFont typeface="Arial"/>
              <a:buNone/>
            </a:pPr>
            <a:r>
              <a:rPr lang="pt-BR" dirty="0">
                <a:solidFill>
                  <a:schemeClr val="dk1"/>
                </a:solidFill>
              </a:rPr>
              <a:t>Demanda e produção</a:t>
            </a:r>
            <a:endParaRPr lang="pt-BR" dirty="0"/>
          </a:p>
        </p:txBody>
      </p:sp>
    </p:spTree>
    <p:extLst>
      <p:ext uri="{BB962C8B-B14F-4D97-AF65-F5344CB8AC3E}">
        <p14:creationId xmlns:p14="http://schemas.microsoft.com/office/powerpoint/2010/main" val="3361561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Então, começamos a análise dos indicadores</a:t>
            </a:r>
            <a:endParaRPr dirty="0"/>
          </a:p>
        </p:txBody>
      </p:sp>
      <p:sp>
        <p:nvSpPr>
          <p:cNvPr id="294" name="Google Shape;29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ef3b5ce786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Nós fizemos uma análise mais aprofundada do custo do combustível para fazer uma previsão do preço do combustível.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Na figura 2, podemos ver a distribuição do preço do QAV, que maior parte dos dados se encontra entre mais ou menos 0.8 e 2 reais.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Na Figura 3, nós podemos ver como os preços se comportam ao longo dos anos, tendo um aumento significativa no período pós-pandemia.</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Esses gráficos que eu estou apresentando foram gerados com a biblioteca </a:t>
            </a:r>
            <a:r>
              <a:rPr lang="pt-BR" dirty="0" err="1"/>
              <a:t>matplotlib</a:t>
            </a:r>
            <a:r>
              <a:rPr lang="pt-BR" dirty="0"/>
              <a:t>, no </a:t>
            </a:r>
            <a:r>
              <a:rPr lang="pt-BR" dirty="0" err="1"/>
              <a:t>python</a:t>
            </a:r>
            <a:r>
              <a:rPr lang="pt-BR" dirty="0"/>
              <a:t>. </a:t>
            </a:r>
          </a:p>
          <a:p>
            <a:pPr marL="0" lvl="0" indent="0" algn="l" rtl="0">
              <a:spcBef>
                <a:spcPts val="0"/>
              </a:spcBef>
              <a:spcAft>
                <a:spcPts val="0"/>
              </a:spcAft>
              <a:buNone/>
            </a:pPr>
            <a:endParaRPr dirty="0"/>
          </a:p>
        </p:txBody>
      </p:sp>
      <p:sp>
        <p:nvSpPr>
          <p:cNvPr id="302" name="Google Shape;302;g1ef3b5ce7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f4646b025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latin typeface="Helvetica Neue" panose="020B0604020202020204" charset="0"/>
              </a:rPr>
              <a:t>Para analisar as entregas futuras, nós utilizamos um modelo de previsão de séries temporais, chamado ARIMA. </a:t>
            </a:r>
          </a:p>
          <a:p>
            <a:pPr marL="0" lvl="0" indent="0" algn="l" rtl="0">
              <a:spcBef>
                <a:spcPts val="0"/>
              </a:spcBef>
              <a:spcAft>
                <a:spcPts val="0"/>
              </a:spcAft>
              <a:buNone/>
            </a:pPr>
            <a:endParaRPr lang="pt-BR" dirty="0">
              <a:latin typeface="Helvetica Neue" panose="020B0604020202020204" charset="0"/>
            </a:endParaRPr>
          </a:p>
          <a:p>
            <a:pPr marL="0" lvl="0" indent="0" algn="l" rtl="0">
              <a:spcBef>
                <a:spcPts val="0"/>
              </a:spcBef>
              <a:spcAft>
                <a:spcPts val="0"/>
              </a:spcAft>
              <a:buNone/>
            </a:pPr>
            <a:r>
              <a:rPr lang="pt-BR" dirty="0">
                <a:latin typeface="Helvetica Neue" panose="020B0604020202020204" charset="0"/>
              </a:rPr>
              <a:t>O ARIMA atua em </a:t>
            </a:r>
            <a:r>
              <a:rPr lang="pt-BR" b="0" i="0" dirty="0">
                <a:solidFill>
                  <a:srgbClr val="242424"/>
                </a:solidFill>
                <a:effectLst/>
                <a:latin typeface="Helvetica Neue" panose="020B0604020202020204" charset="0"/>
              </a:rPr>
              <a:t>séries temporais </a:t>
            </a:r>
            <a:r>
              <a:rPr lang="pt-BR" dirty="0"/>
              <a:t>encontrando padrões</a:t>
            </a:r>
            <a:r>
              <a:rPr lang="pt-BR" b="0" i="0" dirty="0">
                <a:solidFill>
                  <a:srgbClr val="242424"/>
                </a:solidFill>
                <a:effectLst/>
                <a:latin typeface="Helvetica Neue" panose="020B0604020202020204" charset="0"/>
              </a:rPr>
              <a:t>, e</a:t>
            </a:r>
            <a:r>
              <a:rPr lang="pt-BR" dirty="0"/>
              <a:t> é um método estatístico eficaz no tratamento dessas estruturas. </a:t>
            </a:r>
          </a:p>
          <a:p>
            <a:pPr marL="0" lvl="0" indent="0" algn="l" rtl="0">
              <a:spcBef>
                <a:spcPts val="0"/>
              </a:spcBef>
              <a:spcAft>
                <a:spcPts val="0"/>
              </a:spcAft>
              <a:buNone/>
            </a:pPr>
            <a:r>
              <a:rPr lang="pt-BR" dirty="0"/>
              <a:t>Então, o escolhemos para prever o custo do querosene de aviação.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Aqui, para treinar o modelo, separamos o conjunto de dados entre treino e teste, nós utilizamos 66% do dados para o conjunto de treino, o restante guardamos em um conjunto de dados de teste. </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Essa é a comparação entre os valores reais e preditos, podemos ver que as curvas são bem próximas, nós obtivemos os valores preditos com erro quadrático médio de </a:t>
            </a:r>
            <a:r>
              <a:rPr lang="pt-BR" b="0" i="0" dirty="0">
                <a:solidFill>
                  <a:srgbClr val="D5D5D5"/>
                </a:solidFill>
                <a:effectLst/>
                <a:latin typeface="Helvetica Neue" panose="020B0604020202020204" charset="0"/>
              </a:rPr>
              <a:t>0.1.</a:t>
            </a:r>
            <a:endParaRPr lang="pt-BR" dirty="0">
              <a:latin typeface="Helvetica Neue" panose="020B0604020202020204" charset="0"/>
            </a:endParaRPr>
          </a:p>
          <a:p>
            <a:pPr marL="0" lvl="0" indent="0" algn="l" rtl="0">
              <a:spcBef>
                <a:spcPts val="0"/>
              </a:spcBef>
              <a:spcAft>
                <a:spcPts val="0"/>
              </a:spcAft>
              <a:buNone/>
            </a:pPr>
            <a:endParaRPr dirty="0"/>
          </a:p>
        </p:txBody>
      </p:sp>
      <p:sp>
        <p:nvSpPr>
          <p:cNvPr id="313" name="Google Shape;313;g1ef4646b02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ef4646b025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Aqui estimamos valores do QAV para as próximas 24 semanas.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Nós podemos observar que os valores começam a ficar constantes a partir de 15 semanas mais ou menos, isto se deve à falta de dados nesse novo período, não sendo possível estimar mais valores a partir daí. </a:t>
            </a:r>
            <a:endParaRPr dirty="0"/>
          </a:p>
        </p:txBody>
      </p:sp>
      <p:sp>
        <p:nvSpPr>
          <p:cNvPr id="322" name="Google Shape;322;g1ef4646b02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Antes de falar um pouco sobre algumas análises que o grupo realizou, gostaria apenas de destacar que todas estão descritas no </a:t>
            </a:r>
            <a:r>
              <a:rPr lang="pt-BR" dirty="0" err="1"/>
              <a:t>doc</a:t>
            </a:r>
            <a:r>
              <a:rPr lang="pt-BR" dirty="0"/>
              <a:t> do projeto. Como o tempo é curto, queria apenas fazer 1 destaque nesse slide, o aumento do QAV pós pandemia, com um salto bem grande entre 2020 e 2021 (como a </a:t>
            </a:r>
            <a:r>
              <a:rPr lang="pt-BR" dirty="0" err="1"/>
              <a:t>Thamiris</a:t>
            </a:r>
            <a:r>
              <a:rPr lang="pt-BR" dirty="0"/>
              <a:t> mostrou nos últimos slides), foi responsável por um aumento de 90% nos custos de frete da Embraer.</a:t>
            </a:r>
            <a:endParaRPr dirty="0"/>
          </a:p>
        </p:txBody>
      </p:sp>
      <p:sp>
        <p:nvSpPr>
          <p:cNvPr id="331" name="Google Shape;33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ef3b5ce786_0_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Entrando em uma análise mais aprofundada de mercado, sabemos que os Estados Unidos são os maiores compradores de aeronaves da Embraer. Foram mais de 900 modelos adquiridos nos últimos 20 anos. Esse número é 12,5 vezes mais maior do que as aeronaves entregues no Brasil. Quando olhamos para os custos médios de frete, temos 70 mil reais para as aeronaves entregues nos EUA e 35 mil para o Brasil, ou seja, o dobro praticamente comparando os dois países. Inclusive, sabemos que hoje a Embraer exporta 90% da sua mercadoria.</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Fizemos também uma análise de demanda para 2035. E por quê 2035? Considerando que a vida útil de um avião é de cerca de 30 anos e nossas análises no projeto se iniciaram em 2003, selecionamos os modelos e clientes de 2003 a 2005 para fazer uma previsão de demanda e de custos de frete para a companhia. Com base nisso, temos uma previsão de 177 aeronaves previstas e um custo de frete de 6,3 milhões de reais.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Já olhando para a eficiência das entregas (pedidos em carteira vs. pedidos entregues), a Embraer tem uma eficiência de 86% até o Q3 2023. Fizemos uma análise dos 291 pedidos em carteira (os 14% de diferença), e chegamos a um custo estimado de frete total de R$ 8,7 milhões de reais, representando 0,01% do valor de venda total dessas aeronaves.</a:t>
            </a:r>
            <a:endParaRPr dirty="0"/>
          </a:p>
        </p:txBody>
      </p:sp>
      <p:sp>
        <p:nvSpPr>
          <p:cNvPr id="351" name="Google Shape;351;g1ef3b5ce78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Agora apresentando nosso grupo à vocês, nosso Grupo 6 é composto por 5 integrantes. </a:t>
            </a:r>
            <a:endParaRPr dirty="0"/>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Com base nas análises realizadas, temos 2 principais estratégias: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Abordagem comercial mais agressiva às companhias aéreas brasileiras, principalmente Gol e Latam, que não trabalham com modelos da Embraer em seu portfólio, a fim de diminuir custos de frete - principalmente com a análise que trouxemos anteriormente sobre custos Brasil vs. Estados Unidos. E, aproveitando o momento de vulnerabilidade do mercado, com a suspensão do Boing 747 Max pela ANAC e pela agência nacional americana seria interessante essa mesma aproximação comercial com a Copa Airlines, que hoje não é cliente da Embraer e é a empresa que trabalha com o 747 Max em seu portfólio em ambos os países.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Como segunda estratégia, seria interessante focar venda de aviões com menor autonomia para distâncias mais curtas. Um exemplo é o modelo E170, que é o comercial com menor autonomia e consequentemente com a maior média de paradas para reabastecimento. Nesse caso, seria interessante destiná-lo para clientes mais nacionais/América do Sul. O E190-E2, em contrapartida, sendo o que possui maior autonomia, poderia ser destinado para a Europa, por exemplo. Essa decisão também impactaria diretamente nos custos de frete.</a:t>
            </a:r>
          </a:p>
        </p:txBody>
      </p:sp>
      <p:sp>
        <p:nvSpPr>
          <p:cNvPr id="367" name="Google Shape;36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f3b5ce78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O A3 é um </a:t>
            </a:r>
            <a:r>
              <a:rPr lang="pt-BR" dirty="0" err="1"/>
              <a:t>template</a:t>
            </a:r>
            <a:r>
              <a:rPr lang="pt-BR" dirty="0"/>
              <a:t> do PDCA. Nós decidimos organizar nele todas as etapas do nosso projeto.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A intenção é que qualquer pessoa de qualquer setor veja o documento e consiga entender todas as fases, o que foi feito, quando e como. </a:t>
            </a:r>
            <a:endParaRPr dirty="0"/>
          </a:p>
        </p:txBody>
      </p:sp>
      <p:sp>
        <p:nvSpPr>
          <p:cNvPr id="375" name="Google Shape;375;g1ef3b5ce7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Esses são nossos principais, links, do </a:t>
            </a:r>
            <a:r>
              <a:rPr lang="pt-BR" dirty="0" err="1"/>
              <a:t>trello</a:t>
            </a:r>
            <a:r>
              <a:rPr lang="pt-BR" dirty="0"/>
              <a:t>, toda a documentação do projeto e todos os nossos dados no </a:t>
            </a:r>
            <a:r>
              <a:rPr lang="pt-BR" dirty="0" err="1"/>
              <a:t>github</a:t>
            </a:r>
            <a:r>
              <a:rPr lang="pt-BR" dirty="0"/>
              <a:t>. </a:t>
            </a:r>
            <a:endParaRPr dirty="0"/>
          </a:p>
        </p:txBody>
      </p:sp>
      <p:sp>
        <p:nvSpPr>
          <p:cNvPr id="391" name="Google Shape;3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Pra finalizar, nós queremos agradecer a Embraer pela oportunidade do </a:t>
            </a:r>
            <a:r>
              <a:rPr lang="pt-BR" dirty="0" err="1"/>
              <a:t>Bootcamp</a:t>
            </a:r>
            <a:r>
              <a:rPr lang="pt-BR" dirty="0"/>
              <a:t>.</a:t>
            </a:r>
          </a:p>
          <a:p>
            <a:pPr marL="0" lvl="0" indent="0" algn="l" rtl="0">
              <a:spcBef>
                <a:spcPts val="0"/>
              </a:spcBef>
              <a:spcAft>
                <a:spcPts val="0"/>
              </a:spcAft>
              <a:buNone/>
            </a:pPr>
            <a:r>
              <a:rPr lang="pt-BR" dirty="0"/>
              <a:t>Nós aprendemos muito e acreditamos que conseguimos passar isso pra vocês no nosso projeto. Muito obrigada!</a:t>
            </a:r>
            <a:endParaRPr dirty="0"/>
          </a:p>
        </p:txBody>
      </p:sp>
      <p:sp>
        <p:nvSpPr>
          <p:cNvPr id="400" name="Google Shape;40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213174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Além de mim, temos a Isabella, a Natasha, Tahine, e a </a:t>
            </a:r>
            <a:r>
              <a:rPr lang="pt-BR" dirty="0" err="1"/>
              <a:t>Thamiris</a:t>
            </a:r>
            <a:r>
              <a:rPr lang="pt-BR" dirty="0"/>
              <a:t>. Como vocês podem ver, nosso grupo é bem multidisciplinar, o que acreditamos que seja um dos motivos e fatores de nos termos dado tão bem e encaixado todas as ações e tarefas de acordo com a experiência e habilidade de cada uma, visando a colaboração como um todo. </a:t>
            </a:r>
            <a:endParaRPr dirty="0"/>
          </a:p>
        </p:txBody>
      </p:sp>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Partindo agora para o nosso desafio... </a:t>
            </a:r>
            <a:endParaRPr dirty="0"/>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Pra introduzir vocês ao nosso tema escolhido e à todos os dados, evidências e projeções que vamos apresentar hoje, nós optamos pela escolha do tema “Avaliação dos custos de transporte (voltando nosso Projeto Integrador aos custos associados ao transporte aéreo) na área de logística e </a:t>
            </a:r>
            <a:r>
              <a:rPr lang="pt-BR" dirty="0" err="1"/>
              <a:t>supply</a:t>
            </a:r>
            <a:r>
              <a:rPr lang="pt-BR" dirty="0"/>
              <a:t> </a:t>
            </a:r>
            <a:r>
              <a:rPr lang="pt-BR" dirty="0" err="1"/>
              <a:t>chain</a:t>
            </a:r>
            <a:r>
              <a:rPr lang="pt-BR" dirty="0"/>
              <a:t> da Embraer. Vale ressaltar que grande parte dos dados abordados em nosso Projeto, são reais. Importante destacar também, que realizamos um recorte na análise dos dados para considerar apenas os aviões comerciais e os executivos. Além disso, por esse mesmo motivo, e por ser o combustível mais utilizado no mercado, optamos por considerar apenas o QAV (querosene de aviação) na nossa base.</a:t>
            </a:r>
            <a:endParaRPr dirty="0"/>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Logo após a escolha do nosso tema, já demos início ao desenvolvimento do nosso Projeto.</a:t>
            </a:r>
            <a:endParaRPr dirty="0"/>
          </a:p>
        </p:txBody>
      </p:sp>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Partimos para a etapa de organização do nosso grupo através do </a:t>
            </a:r>
            <a:r>
              <a:rPr lang="pt-BR" dirty="0" err="1"/>
              <a:t>Kanban</a:t>
            </a:r>
            <a:r>
              <a:rPr lang="pt-BR" dirty="0"/>
              <a:t>, seguindo a metodologia Scrum. </a:t>
            </a:r>
            <a:endParaRPr dirty="0"/>
          </a:p>
        </p:txBody>
      </p:sp>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Sendo assim, toda a gestão e gerenciamento do nosso projeto foi feita pela plataforma </a:t>
            </a:r>
            <a:r>
              <a:rPr lang="pt-BR" dirty="0" err="1"/>
              <a:t>Trello</a:t>
            </a:r>
            <a:r>
              <a:rPr lang="pt-BR" dirty="0"/>
              <a:t>, onde registramos e monitoramos todas as atividades do nosso grupo. </a:t>
            </a:r>
            <a:endParaRPr dirty="0"/>
          </a:p>
        </p:txBody>
      </p:sp>
      <p:sp>
        <p:nvSpPr>
          <p:cNvPr id="156" name="Google Shape;1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impo">
  <p:cSld name="Limpo">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ulo" type="title">
  <p:cSld name="TITLE">
    <p:spTree>
      <p:nvGrpSpPr>
        <p:cNvPr id="1" name="Shape 9"/>
        <p:cNvGrpSpPr/>
        <p:nvPr/>
      </p:nvGrpSpPr>
      <p:grpSpPr>
        <a:xfrm>
          <a:off x="0" y="0"/>
          <a:ext cx="0" cy="0"/>
          <a:chOff x="0" y="0"/>
          <a:chExt cx="0" cy="0"/>
        </a:xfrm>
      </p:grpSpPr>
      <p:sp>
        <p:nvSpPr>
          <p:cNvPr id="10" name="Google Shape;10;p52"/>
          <p:cNvSpPr txBox="1">
            <a:spLocks noGrp="1"/>
          </p:cNvSpPr>
          <p:nvPr>
            <p:ph type="body" idx="1"/>
          </p:nvPr>
        </p:nvSpPr>
        <p:spPr>
          <a:xfrm>
            <a:off x="450503" y="4447449"/>
            <a:ext cx="8239126" cy="238867"/>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chemeClr val="dk2"/>
              </a:buClr>
              <a:buSzPts val="1350"/>
              <a:buFont typeface="Arial"/>
              <a:buNone/>
              <a:defRPr sz="1350" b="1">
                <a:solidFill>
                  <a:schemeClr val="dk2"/>
                </a:solidFill>
              </a:defRPr>
            </a:lvl1pPr>
            <a:lvl2pPr marL="914400" lvl="1" indent="-369189" algn="l">
              <a:lnSpc>
                <a:spcPct val="90000"/>
              </a:lnSpc>
              <a:spcBef>
                <a:spcPts val="1688"/>
              </a:spcBef>
              <a:spcAft>
                <a:spcPts val="0"/>
              </a:spcAft>
              <a:buClr>
                <a:srgbClr val="7F7F7F"/>
              </a:buClr>
              <a:buSzPts val="2214"/>
              <a:buChar char="•"/>
              <a:defRPr/>
            </a:lvl2pPr>
            <a:lvl3pPr marL="1371600" lvl="2" indent="-369189" algn="l">
              <a:lnSpc>
                <a:spcPct val="90000"/>
              </a:lnSpc>
              <a:spcBef>
                <a:spcPts val="1688"/>
              </a:spcBef>
              <a:spcAft>
                <a:spcPts val="0"/>
              </a:spcAft>
              <a:buClr>
                <a:srgbClr val="7F7F7F"/>
              </a:buClr>
              <a:buSzPts val="2214"/>
              <a:buChar char="•"/>
              <a:defRPr/>
            </a:lvl3pPr>
            <a:lvl4pPr marL="1828800" lvl="3" indent="-369189" algn="l">
              <a:lnSpc>
                <a:spcPct val="90000"/>
              </a:lnSpc>
              <a:spcBef>
                <a:spcPts val="1688"/>
              </a:spcBef>
              <a:spcAft>
                <a:spcPts val="0"/>
              </a:spcAft>
              <a:buClr>
                <a:srgbClr val="7F7F7F"/>
              </a:buClr>
              <a:buSzPts val="2214"/>
              <a:buChar char="•"/>
              <a:defRPr/>
            </a:lvl4pPr>
            <a:lvl5pPr marL="2286000" lvl="4" indent="-369189" algn="l">
              <a:lnSpc>
                <a:spcPct val="90000"/>
              </a:lnSpc>
              <a:spcBef>
                <a:spcPts val="1688"/>
              </a:spcBef>
              <a:spcAft>
                <a:spcPts val="0"/>
              </a:spcAft>
              <a:buClr>
                <a:srgbClr val="7F7F7F"/>
              </a:buClr>
              <a:buSzPts val="2214"/>
              <a:buChar char="•"/>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
        <p:nvSpPr>
          <p:cNvPr id="11" name="Google Shape;11;p52"/>
          <p:cNvSpPr txBox="1">
            <a:spLocks noGrp="1"/>
          </p:cNvSpPr>
          <p:nvPr>
            <p:ph type="title"/>
          </p:nvPr>
        </p:nvSpPr>
        <p:spPr>
          <a:xfrm>
            <a:off x="452436" y="965622"/>
            <a:ext cx="8239127" cy="1743075"/>
          </a:xfrm>
          <a:prstGeom prst="rect">
            <a:avLst/>
          </a:prstGeom>
          <a:noFill/>
          <a:ln>
            <a:noFill/>
          </a:ln>
        </p:spPr>
        <p:txBody>
          <a:bodyPr spcFirstLastPara="1" wrap="square" lIns="18000" tIns="18000" rIns="18000" bIns="18000" anchor="b" anchorCtr="0">
            <a:spAutoFit/>
          </a:bodyPr>
          <a:lstStyle>
            <a:lvl1pPr lvl="0" algn="l">
              <a:lnSpc>
                <a:spcPct val="80000"/>
              </a:lnSpc>
              <a:spcBef>
                <a:spcPts val="0"/>
              </a:spcBef>
              <a:spcAft>
                <a:spcPts val="0"/>
              </a:spcAft>
              <a:buClr>
                <a:schemeClr val="accent1"/>
              </a:buClr>
              <a:buSzPts val="4350"/>
              <a:buFont typeface="Arial Narrow"/>
              <a:buNone/>
              <a:defRPr sz="435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52"/>
          <p:cNvSpPr txBox="1">
            <a:spLocks noGrp="1"/>
          </p:cNvSpPr>
          <p:nvPr>
            <p:ph type="body" idx="2"/>
          </p:nvPr>
        </p:nvSpPr>
        <p:spPr>
          <a:xfrm>
            <a:off x="450504" y="2708697"/>
            <a:ext cx="8239125" cy="714375"/>
          </a:xfrm>
          <a:prstGeom prst="rect">
            <a:avLst/>
          </a:prstGeom>
          <a:noFill/>
          <a:ln>
            <a:noFill/>
          </a:ln>
        </p:spPr>
        <p:txBody>
          <a:bodyPr spcFirstLastPara="1" wrap="square" lIns="18000" tIns="18000" rIns="18000" bIns="18000" anchor="t" anchorCtr="0">
            <a:normAutofit/>
          </a:bodyPr>
          <a:lstStyle>
            <a:lvl1pPr marL="457200" lvl="0" indent="-228600" algn="l">
              <a:lnSpc>
                <a:spcPct val="100000"/>
              </a:lnSpc>
              <a:spcBef>
                <a:spcPts val="0"/>
              </a:spcBef>
              <a:spcAft>
                <a:spcPts val="0"/>
              </a:spcAft>
              <a:buClr>
                <a:schemeClr val="dk2"/>
              </a:buClr>
              <a:buSzPts val="2063"/>
              <a:buFont typeface="Arial"/>
              <a:buNone/>
              <a:defRPr sz="2063" b="1">
                <a:solidFill>
                  <a:schemeClr val="dk2"/>
                </a:solidFill>
              </a:defRPr>
            </a:lvl1pPr>
            <a:lvl2pPr marL="914400" lvl="1" indent="-228600" algn="l">
              <a:lnSpc>
                <a:spcPct val="100000"/>
              </a:lnSpc>
              <a:spcBef>
                <a:spcPts val="0"/>
              </a:spcBef>
              <a:spcAft>
                <a:spcPts val="0"/>
              </a:spcAft>
              <a:buClr>
                <a:schemeClr val="dk2"/>
              </a:buClr>
              <a:buSzPts val="2063"/>
              <a:buFont typeface="Arial"/>
              <a:buNone/>
              <a:defRPr sz="2063" b="1">
                <a:solidFill>
                  <a:schemeClr val="dk2"/>
                </a:solidFill>
              </a:defRPr>
            </a:lvl2pPr>
            <a:lvl3pPr marL="1371600" lvl="2" indent="-228600" algn="l">
              <a:lnSpc>
                <a:spcPct val="100000"/>
              </a:lnSpc>
              <a:spcBef>
                <a:spcPts val="0"/>
              </a:spcBef>
              <a:spcAft>
                <a:spcPts val="0"/>
              </a:spcAft>
              <a:buClr>
                <a:schemeClr val="dk2"/>
              </a:buClr>
              <a:buSzPts val="2063"/>
              <a:buFont typeface="Arial"/>
              <a:buNone/>
              <a:defRPr sz="2063" b="1">
                <a:solidFill>
                  <a:schemeClr val="dk2"/>
                </a:solidFill>
              </a:defRPr>
            </a:lvl3pPr>
            <a:lvl4pPr marL="1828800" lvl="3" indent="-228600" algn="l">
              <a:lnSpc>
                <a:spcPct val="100000"/>
              </a:lnSpc>
              <a:spcBef>
                <a:spcPts val="0"/>
              </a:spcBef>
              <a:spcAft>
                <a:spcPts val="0"/>
              </a:spcAft>
              <a:buClr>
                <a:schemeClr val="dk2"/>
              </a:buClr>
              <a:buSzPts val="2063"/>
              <a:buFont typeface="Arial"/>
              <a:buNone/>
              <a:defRPr sz="2063" b="1">
                <a:solidFill>
                  <a:schemeClr val="dk2"/>
                </a:solidFill>
              </a:defRPr>
            </a:lvl4pPr>
            <a:lvl5pPr marL="2286000" lvl="4" indent="-228600" algn="l">
              <a:lnSpc>
                <a:spcPct val="100000"/>
              </a:lnSpc>
              <a:spcBef>
                <a:spcPts val="0"/>
              </a:spcBef>
              <a:spcAft>
                <a:spcPts val="0"/>
              </a:spcAft>
              <a:buClr>
                <a:schemeClr val="dk2"/>
              </a:buClr>
              <a:buSzPts val="2063"/>
              <a:buFont typeface="Arial"/>
              <a:buNone/>
              <a:defRPr sz="2063" b="1">
                <a:solidFill>
                  <a:schemeClr val="dk2"/>
                </a:solidFill>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ico">
  <p:cSld name="Basico">
    <p:spTree>
      <p:nvGrpSpPr>
        <p:cNvPr id="1" name="Shape 13"/>
        <p:cNvGrpSpPr/>
        <p:nvPr/>
      </p:nvGrpSpPr>
      <p:grpSpPr>
        <a:xfrm>
          <a:off x="0" y="0"/>
          <a:ext cx="0" cy="0"/>
          <a:chOff x="0" y="0"/>
          <a:chExt cx="0" cy="0"/>
        </a:xfrm>
      </p:grpSpPr>
      <p:sp>
        <p:nvSpPr>
          <p:cNvPr id="14" name="Google Shape;14;p53"/>
          <p:cNvSpPr txBox="1"/>
          <p:nvPr/>
        </p:nvSpPr>
        <p:spPr>
          <a:xfrm>
            <a:off x="169445" y="160996"/>
            <a:ext cx="616166" cy="19236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500"/>
              <a:buFont typeface="Arial"/>
              <a:buNone/>
            </a:pPr>
            <a:r>
              <a:rPr lang="pt-BR" sz="500" b="0" i="0" u="none" strike="noStrike" cap="none">
                <a:solidFill>
                  <a:schemeClr val="accent1"/>
                </a:solidFill>
                <a:latin typeface="Arial"/>
                <a:ea typeface="Arial"/>
                <a:cs typeface="Arial"/>
                <a:sym typeface="Arial"/>
              </a:rPr>
              <a:t>EMBRAER INSTITUCIONAL</a:t>
            </a:r>
            <a:endParaRPr/>
          </a:p>
        </p:txBody>
      </p:sp>
      <p:sp>
        <p:nvSpPr>
          <p:cNvPr id="15" name="Google Shape;15;p53"/>
          <p:cNvSpPr txBox="1">
            <a:spLocks noGrp="1"/>
          </p:cNvSpPr>
          <p:nvPr>
            <p:ph type="title"/>
          </p:nvPr>
        </p:nvSpPr>
        <p:spPr>
          <a:xfrm>
            <a:off x="994086" y="980018"/>
            <a:ext cx="7375759" cy="428831"/>
          </a:xfrm>
          <a:prstGeom prst="rect">
            <a:avLst/>
          </a:prstGeom>
          <a:noFill/>
          <a:ln>
            <a:noFill/>
          </a:ln>
        </p:spPr>
        <p:txBody>
          <a:bodyPr spcFirstLastPara="1" wrap="square" lIns="18000" tIns="18000" rIns="18000" bIns="18000" anchor="ctr" anchorCtr="0">
            <a:sp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53"/>
          <p:cNvSpPr txBox="1">
            <a:spLocks noGrp="1"/>
          </p:cNvSpPr>
          <p:nvPr>
            <p:ph type="body" idx="1"/>
          </p:nvPr>
        </p:nvSpPr>
        <p:spPr>
          <a:xfrm>
            <a:off x="992266" y="1419651"/>
            <a:ext cx="7377579" cy="3165868"/>
          </a:xfrm>
          <a:prstGeom prst="rect">
            <a:avLst/>
          </a:prstGeom>
          <a:noFill/>
          <a:ln>
            <a:noFill/>
          </a:ln>
        </p:spPr>
        <p:txBody>
          <a:bodyPr spcFirstLastPara="1" wrap="square" lIns="18000" tIns="18000" rIns="18000" bIns="18000" anchor="t" anchorCtr="0">
            <a:noAutofit/>
          </a:bodyPr>
          <a:lstStyle>
            <a:lvl1pPr marL="457200" lvl="0" indent="-228600" algn="l">
              <a:lnSpc>
                <a:spcPct val="120000"/>
              </a:lnSpc>
              <a:spcBef>
                <a:spcPts val="1688"/>
              </a:spcBef>
              <a:spcAft>
                <a:spcPts val="0"/>
              </a:spcAft>
              <a:buClr>
                <a:srgbClr val="7F7F7F"/>
              </a:buClr>
              <a:buSzPts val="1722"/>
              <a:buFont typeface="Arial"/>
              <a:buNone/>
              <a:defRPr sz="1400" b="0">
                <a:solidFill>
                  <a:srgbClr val="7F7F7F"/>
                </a:solidFill>
                <a:latin typeface="Arial"/>
                <a:ea typeface="Arial"/>
                <a:cs typeface="Arial"/>
                <a:sym typeface="Arial"/>
              </a:defRPr>
            </a:lvl1pPr>
            <a:lvl2pPr marL="914400" lvl="1"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2pPr>
            <a:lvl3pPr marL="1371600" lvl="2"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3pPr>
            <a:lvl4pPr marL="1828800" lvl="3"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4pPr>
            <a:lvl5pPr marL="2286000" lvl="4"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grpSp>
        <p:nvGrpSpPr>
          <p:cNvPr id="17" name="Google Shape;17;p53"/>
          <p:cNvGrpSpPr/>
          <p:nvPr/>
        </p:nvGrpSpPr>
        <p:grpSpPr>
          <a:xfrm>
            <a:off x="8870267" y="167554"/>
            <a:ext cx="258139" cy="4841082"/>
            <a:chOff x="23654022" y="446811"/>
            <a:chExt cx="688369" cy="12909550"/>
          </a:xfrm>
        </p:grpSpPr>
        <p:grpSp>
          <p:nvGrpSpPr>
            <p:cNvPr id="18" name="Google Shape;18;p53"/>
            <p:cNvGrpSpPr/>
            <p:nvPr/>
          </p:nvGrpSpPr>
          <p:grpSpPr>
            <a:xfrm rot="-5400000">
              <a:off x="18366479" y="7380449"/>
              <a:ext cx="11663706" cy="288118"/>
              <a:chOff x="-1695220" y="6544"/>
              <a:chExt cx="11663705" cy="288117"/>
            </a:xfrm>
          </p:grpSpPr>
          <p:sp>
            <p:nvSpPr>
              <p:cNvPr id="19" name="Google Shape;19;p53"/>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20" name="Google Shape;20;p53"/>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21" name="Google Shape;21;p53"/>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22" name="Google Shape;22;p53"/>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611">
          <p15:clr>
            <a:srgbClr val="FBAE40"/>
          </p15:clr>
        </p15:guide>
        <p15:guide id="2" pos="62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rafico_A">
  <p:cSld name="Grafico_A">
    <p:spTree>
      <p:nvGrpSpPr>
        <p:cNvPr id="1" name="Shape 23"/>
        <p:cNvGrpSpPr/>
        <p:nvPr/>
      </p:nvGrpSpPr>
      <p:grpSpPr>
        <a:xfrm>
          <a:off x="0" y="0"/>
          <a:ext cx="0" cy="0"/>
          <a:chOff x="0" y="0"/>
          <a:chExt cx="0" cy="0"/>
        </a:xfrm>
      </p:grpSpPr>
      <p:sp>
        <p:nvSpPr>
          <p:cNvPr id="24" name="Google Shape;24;p54"/>
          <p:cNvSpPr txBox="1">
            <a:spLocks noGrp="1"/>
          </p:cNvSpPr>
          <p:nvPr>
            <p:ph type="body" idx="1"/>
          </p:nvPr>
        </p:nvSpPr>
        <p:spPr>
          <a:xfrm>
            <a:off x="992266" y="2529609"/>
            <a:ext cx="2945825" cy="1681354"/>
          </a:xfrm>
          <a:prstGeom prst="rect">
            <a:avLst/>
          </a:prstGeom>
          <a:noFill/>
          <a:ln>
            <a:noFill/>
          </a:ln>
        </p:spPr>
        <p:txBody>
          <a:bodyPr spcFirstLastPara="1" wrap="square" lIns="18000" tIns="18000" rIns="18000" bIns="18000" anchor="t" anchorCtr="0">
            <a:spAutoFit/>
          </a:bodyPr>
          <a:lstStyle>
            <a:lvl1pPr marL="457200" lvl="0" indent="-228600" algn="l">
              <a:lnSpc>
                <a:spcPct val="120000"/>
              </a:lnSpc>
              <a:spcBef>
                <a:spcPts val="1688"/>
              </a:spcBef>
              <a:spcAft>
                <a:spcPts val="0"/>
              </a:spcAft>
              <a:buClr>
                <a:srgbClr val="7F7F7F"/>
              </a:buClr>
              <a:buSzPts val="1230"/>
              <a:buFont typeface="Arial"/>
              <a:buNone/>
              <a:defRPr sz="1000" b="0">
                <a:solidFill>
                  <a:srgbClr val="7F7F7F"/>
                </a:solidFill>
                <a:latin typeface="Arial"/>
                <a:ea typeface="Arial"/>
                <a:cs typeface="Arial"/>
                <a:sym typeface="Arial"/>
              </a:defRPr>
            </a:lvl1pPr>
            <a:lvl2pPr marL="914400" lvl="1"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2pPr>
            <a:lvl3pPr marL="1371600" lvl="2"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3pPr>
            <a:lvl4pPr marL="1828800" lvl="3"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4pPr>
            <a:lvl5pPr marL="2286000" lvl="4"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
        <p:nvSpPr>
          <p:cNvPr id="25" name="Google Shape;25;p54"/>
          <p:cNvSpPr txBox="1">
            <a:spLocks noGrp="1"/>
          </p:cNvSpPr>
          <p:nvPr>
            <p:ph type="title"/>
          </p:nvPr>
        </p:nvSpPr>
        <p:spPr>
          <a:xfrm>
            <a:off x="994086" y="882772"/>
            <a:ext cx="2102532" cy="1218214"/>
          </a:xfrm>
          <a:prstGeom prst="rect">
            <a:avLst/>
          </a:prstGeom>
          <a:noFill/>
          <a:ln>
            <a:noFill/>
          </a:ln>
        </p:spPr>
        <p:txBody>
          <a:bodyPr spcFirstLastPara="1" wrap="square" lIns="18000" tIns="18000" rIns="18000" bIns="18000" anchor="ctr" anchorCtr="0">
            <a:spAutoFit/>
          </a:bodyPr>
          <a:lstStyle>
            <a:lvl1pPr lvl="0" algn="l">
              <a:lnSpc>
                <a:spcPct val="80000"/>
              </a:lnSpc>
              <a:spcBef>
                <a:spcPts val="0"/>
              </a:spcBef>
              <a:spcAft>
                <a:spcPts val="0"/>
              </a:spcAft>
              <a:buClr>
                <a:schemeClr val="accent1"/>
              </a:buClr>
              <a:buSzPts val="3200"/>
              <a:buFont typeface="Arial Narrow"/>
              <a:buNone/>
              <a:defRPr sz="3200">
                <a:solidFill>
                  <a:schemeClr val="accent1"/>
                </a:solidFill>
                <a:latin typeface="Arial Narrow"/>
                <a:ea typeface="Arial Narrow"/>
                <a:cs typeface="Arial Narrow"/>
                <a:sym typeface="Arial Narrow"/>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6" name="Google Shape;26;p54"/>
          <p:cNvSpPr txBox="1">
            <a:spLocks noGrp="1"/>
          </p:cNvSpPr>
          <p:nvPr>
            <p:ph type="subTitle" idx="2"/>
          </p:nvPr>
        </p:nvSpPr>
        <p:spPr>
          <a:xfrm>
            <a:off x="997145" y="2112895"/>
            <a:ext cx="2940946" cy="280136"/>
          </a:xfrm>
          <a:prstGeom prst="rect">
            <a:avLst/>
          </a:prstGeom>
          <a:noFill/>
          <a:ln>
            <a:noFill/>
          </a:ln>
        </p:spPr>
        <p:txBody>
          <a:bodyPr spcFirstLastPara="1" wrap="square" lIns="18000" tIns="18000" rIns="18000" bIns="18000" anchor="t" anchorCtr="0">
            <a:spAutoFit/>
          </a:bodyPr>
          <a:lstStyle>
            <a:lvl1pPr lvl="0" algn="l">
              <a:lnSpc>
                <a:spcPct val="90000"/>
              </a:lnSpc>
              <a:spcBef>
                <a:spcPts val="1688"/>
              </a:spcBef>
              <a:spcAft>
                <a:spcPts val="0"/>
              </a:spcAft>
              <a:buClr>
                <a:schemeClr val="dk2"/>
              </a:buClr>
              <a:buSzPts val="2165"/>
              <a:buFont typeface="Arial"/>
              <a:buNone/>
              <a:defRPr sz="1760" b="1">
                <a:solidFill>
                  <a:schemeClr val="dk2"/>
                </a:solidFill>
                <a:latin typeface="Arial"/>
                <a:ea typeface="Arial"/>
                <a:cs typeface="Arial"/>
                <a:sym typeface="Arial"/>
              </a:defRPr>
            </a:lvl1pPr>
            <a:lvl2pPr lvl="1" algn="ctr">
              <a:lnSpc>
                <a:spcPct val="90000"/>
              </a:lnSpc>
              <a:spcBef>
                <a:spcPts val="1688"/>
              </a:spcBef>
              <a:spcAft>
                <a:spcPts val="0"/>
              </a:spcAft>
              <a:buClr>
                <a:srgbClr val="7F7F7F"/>
              </a:buClr>
              <a:buSzPts val="2460"/>
              <a:buFont typeface="Arial"/>
              <a:buNone/>
              <a:defRPr sz="2000"/>
            </a:lvl2pPr>
            <a:lvl3pPr lvl="2" algn="ctr">
              <a:lnSpc>
                <a:spcPct val="90000"/>
              </a:lnSpc>
              <a:spcBef>
                <a:spcPts val="1688"/>
              </a:spcBef>
              <a:spcAft>
                <a:spcPts val="0"/>
              </a:spcAft>
              <a:buClr>
                <a:srgbClr val="7F7F7F"/>
              </a:buClr>
              <a:buSzPts val="2214"/>
              <a:buFont typeface="Arial"/>
              <a:buNone/>
              <a:defRPr sz="1800"/>
            </a:lvl3pPr>
            <a:lvl4pPr lvl="3" algn="ctr">
              <a:lnSpc>
                <a:spcPct val="90000"/>
              </a:lnSpc>
              <a:spcBef>
                <a:spcPts val="1688"/>
              </a:spcBef>
              <a:spcAft>
                <a:spcPts val="0"/>
              </a:spcAft>
              <a:buClr>
                <a:srgbClr val="7F7F7F"/>
              </a:buClr>
              <a:buSzPts val="1968"/>
              <a:buFont typeface="Arial"/>
              <a:buNone/>
              <a:defRPr sz="1600"/>
            </a:lvl4pPr>
            <a:lvl5pPr lvl="4" algn="ctr">
              <a:lnSpc>
                <a:spcPct val="90000"/>
              </a:lnSpc>
              <a:spcBef>
                <a:spcPts val="1688"/>
              </a:spcBef>
              <a:spcAft>
                <a:spcPts val="0"/>
              </a:spcAft>
              <a:buClr>
                <a:srgbClr val="7F7F7F"/>
              </a:buClr>
              <a:buSzPts val="1968"/>
              <a:buFont typeface="Arial"/>
              <a:buNone/>
              <a:defRPr sz="1600"/>
            </a:lvl5pPr>
            <a:lvl6pPr lvl="5" algn="ctr">
              <a:lnSpc>
                <a:spcPct val="90000"/>
              </a:lnSpc>
              <a:spcBef>
                <a:spcPts val="1688"/>
              </a:spcBef>
              <a:spcAft>
                <a:spcPts val="0"/>
              </a:spcAft>
              <a:buClr>
                <a:srgbClr val="000000"/>
              </a:buClr>
              <a:buSzPts val="1968"/>
              <a:buFont typeface="Arial"/>
              <a:buNone/>
              <a:defRPr sz="1600"/>
            </a:lvl6pPr>
            <a:lvl7pPr lvl="6" algn="ctr">
              <a:lnSpc>
                <a:spcPct val="90000"/>
              </a:lnSpc>
              <a:spcBef>
                <a:spcPts val="1688"/>
              </a:spcBef>
              <a:spcAft>
                <a:spcPts val="0"/>
              </a:spcAft>
              <a:buClr>
                <a:srgbClr val="000000"/>
              </a:buClr>
              <a:buSzPts val="1968"/>
              <a:buFont typeface="Arial"/>
              <a:buNone/>
              <a:defRPr sz="1600"/>
            </a:lvl7pPr>
            <a:lvl8pPr lvl="7" algn="ctr">
              <a:lnSpc>
                <a:spcPct val="90000"/>
              </a:lnSpc>
              <a:spcBef>
                <a:spcPts val="1688"/>
              </a:spcBef>
              <a:spcAft>
                <a:spcPts val="0"/>
              </a:spcAft>
              <a:buClr>
                <a:srgbClr val="000000"/>
              </a:buClr>
              <a:buSzPts val="1968"/>
              <a:buFont typeface="Arial"/>
              <a:buNone/>
              <a:defRPr sz="1600"/>
            </a:lvl8pPr>
            <a:lvl9pPr lvl="8" algn="ctr">
              <a:lnSpc>
                <a:spcPct val="90000"/>
              </a:lnSpc>
              <a:spcBef>
                <a:spcPts val="1688"/>
              </a:spcBef>
              <a:spcAft>
                <a:spcPts val="0"/>
              </a:spcAft>
              <a:buClr>
                <a:srgbClr val="000000"/>
              </a:buClr>
              <a:buSzPts val="1968"/>
              <a:buFont typeface="Arial"/>
              <a:buNone/>
              <a:defRPr sz="1600"/>
            </a:lvl9pPr>
          </a:lstStyle>
          <a:p>
            <a:endParaRPr/>
          </a:p>
        </p:txBody>
      </p:sp>
      <p:sp>
        <p:nvSpPr>
          <p:cNvPr id="27" name="Google Shape;27;p54"/>
          <p:cNvSpPr>
            <a:spLocks noGrp="1"/>
          </p:cNvSpPr>
          <p:nvPr>
            <p:ph type="chart" idx="3"/>
          </p:nvPr>
        </p:nvSpPr>
        <p:spPr>
          <a:xfrm>
            <a:off x="4641850" y="869278"/>
            <a:ext cx="3727995" cy="3341685"/>
          </a:xfrm>
          <a:prstGeom prst="rect">
            <a:avLst/>
          </a:prstGeom>
          <a:noFill/>
          <a:ln>
            <a:noFill/>
          </a:ln>
        </p:spPr>
        <p:txBody>
          <a:bodyPr spcFirstLastPara="1" wrap="square" lIns="18000" tIns="18000" rIns="18000" bIns="18000" anchor="t" anchorCtr="0">
            <a:normAutofit/>
          </a:bodyPr>
          <a:lstStyle>
            <a:lvl1pPr marR="0" lvl="0" algn="l" rtl="0">
              <a:lnSpc>
                <a:spcPct val="90000"/>
              </a:lnSpc>
              <a:spcBef>
                <a:spcPts val="1688"/>
              </a:spcBef>
              <a:spcAft>
                <a:spcPts val="0"/>
              </a:spcAft>
              <a:buClr>
                <a:srgbClr val="7E90AB"/>
              </a:buClr>
              <a:buSzPts val="1722"/>
              <a:buFont typeface="Arial"/>
              <a:buNone/>
              <a:defRPr sz="1400" b="0" i="0" u="none" strike="noStrike" cap="none">
                <a:solidFill>
                  <a:srgbClr val="7E90AB"/>
                </a:solidFill>
                <a:latin typeface="Arial"/>
                <a:ea typeface="Arial"/>
                <a:cs typeface="Arial"/>
                <a:sym typeface="Arial"/>
              </a:defRPr>
            </a:lvl1pPr>
            <a:lvl2pPr marR="0" lvl="1"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2pPr>
            <a:lvl3pPr marR="0" lvl="2"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3pPr>
            <a:lvl4pPr marR="0" lvl="3"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4pPr>
            <a:lvl5pPr marR="0" lvl="4"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5pPr>
            <a:lvl6pPr marR="0" lvl="5"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6pPr>
            <a:lvl7pPr marR="0" lvl="6"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7pPr>
            <a:lvl8pPr marR="0" lvl="7"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8pPr>
            <a:lvl9pPr marR="0" lvl="8"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9pPr>
          </a:lstStyle>
          <a:p>
            <a:endParaRPr/>
          </a:p>
        </p:txBody>
      </p:sp>
      <p:grpSp>
        <p:nvGrpSpPr>
          <p:cNvPr id="28" name="Google Shape;28;p54"/>
          <p:cNvGrpSpPr/>
          <p:nvPr/>
        </p:nvGrpSpPr>
        <p:grpSpPr>
          <a:xfrm>
            <a:off x="8870267" y="167554"/>
            <a:ext cx="258139" cy="4841082"/>
            <a:chOff x="23654022" y="446811"/>
            <a:chExt cx="688369" cy="12909550"/>
          </a:xfrm>
        </p:grpSpPr>
        <p:grpSp>
          <p:nvGrpSpPr>
            <p:cNvPr id="29" name="Google Shape;29;p54"/>
            <p:cNvGrpSpPr/>
            <p:nvPr/>
          </p:nvGrpSpPr>
          <p:grpSpPr>
            <a:xfrm rot="-5400000">
              <a:off x="18366479" y="7380449"/>
              <a:ext cx="11663706" cy="288118"/>
              <a:chOff x="-1695220" y="6544"/>
              <a:chExt cx="11663705" cy="288117"/>
            </a:xfrm>
          </p:grpSpPr>
          <p:sp>
            <p:nvSpPr>
              <p:cNvPr id="30" name="Google Shape;30;p54"/>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31" name="Google Shape;31;p54"/>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32" name="Google Shape;32;p54"/>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33" name="Google Shape;33;p54"/>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34" name="Google Shape;34;p54"/>
          <p:cNvSpPr txBox="1"/>
          <p:nvPr/>
        </p:nvSpPr>
        <p:spPr>
          <a:xfrm>
            <a:off x="169445" y="160996"/>
            <a:ext cx="616166" cy="19236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500"/>
              <a:buFont typeface="Arial"/>
              <a:buNone/>
            </a:pPr>
            <a:r>
              <a:rPr lang="pt-BR" sz="500" b="0" i="0" u="none" strike="noStrike" cap="none">
                <a:solidFill>
                  <a:schemeClr val="accent1"/>
                </a:solidFill>
                <a:latin typeface="Arial"/>
                <a:ea typeface="Arial"/>
                <a:cs typeface="Arial"/>
                <a:sym typeface="Arial"/>
              </a:rPr>
              <a:t>EMBRAER INSTITUCIONAL</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fico_B">
  <p:cSld name="Grafico_B">
    <p:spTree>
      <p:nvGrpSpPr>
        <p:cNvPr id="1" name="Shape 35"/>
        <p:cNvGrpSpPr/>
        <p:nvPr/>
      </p:nvGrpSpPr>
      <p:grpSpPr>
        <a:xfrm>
          <a:off x="0" y="0"/>
          <a:ext cx="0" cy="0"/>
          <a:chOff x="0" y="0"/>
          <a:chExt cx="0" cy="0"/>
        </a:xfrm>
      </p:grpSpPr>
      <p:sp>
        <p:nvSpPr>
          <p:cNvPr id="36" name="Google Shape;36;p55"/>
          <p:cNvSpPr txBox="1">
            <a:spLocks noGrp="1"/>
          </p:cNvSpPr>
          <p:nvPr>
            <p:ph type="body" idx="1"/>
          </p:nvPr>
        </p:nvSpPr>
        <p:spPr>
          <a:xfrm>
            <a:off x="992266" y="1848939"/>
            <a:ext cx="1846301" cy="2767939"/>
          </a:xfrm>
          <a:prstGeom prst="rect">
            <a:avLst/>
          </a:prstGeom>
          <a:noFill/>
          <a:ln>
            <a:noFill/>
          </a:ln>
        </p:spPr>
        <p:txBody>
          <a:bodyPr spcFirstLastPara="1" wrap="square" lIns="18000" tIns="18000" rIns="18000" bIns="18000" anchor="t" anchorCtr="0">
            <a:spAutoFit/>
          </a:bodyPr>
          <a:lstStyle>
            <a:lvl1pPr marL="457200" lvl="0" indent="-228600" algn="l">
              <a:lnSpc>
                <a:spcPct val="120000"/>
              </a:lnSpc>
              <a:spcBef>
                <a:spcPts val="1688"/>
              </a:spcBef>
              <a:spcAft>
                <a:spcPts val="0"/>
              </a:spcAft>
              <a:buClr>
                <a:srgbClr val="7F7F7F"/>
              </a:buClr>
              <a:buSzPts val="1230"/>
              <a:buFont typeface="Arial"/>
              <a:buNone/>
              <a:defRPr sz="1000" b="0">
                <a:solidFill>
                  <a:srgbClr val="7F7F7F"/>
                </a:solidFill>
                <a:latin typeface="Arial"/>
                <a:ea typeface="Arial"/>
                <a:cs typeface="Arial"/>
                <a:sym typeface="Arial"/>
              </a:defRPr>
            </a:lvl1pPr>
            <a:lvl2pPr marL="914400" lvl="1"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2pPr>
            <a:lvl3pPr marL="1371600" lvl="2"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3pPr>
            <a:lvl4pPr marL="1828800" lvl="3"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4pPr>
            <a:lvl5pPr marL="2286000" lvl="4"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
        <p:nvSpPr>
          <p:cNvPr id="37" name="Google Shape;37;p55"/>
          <p:cNvSpPr>
            <a:spLocks noGrp="1"/>
          </p:cNvSpPr>
          <p:nvPr>
            <p:ph type="chart" idx="2"/>
          </p:nvPr>
        </p:nvSpPr>
        <p:spPr>
          <a:xfrm>
            <a:off x="3096618" y="1848940"/>
            <a:ext cx="5273227" cy="2767939"/>
          </a:xfrm>
          <a:prstGeom prst="rect">
            <a:avLst/>
          </a:prstGeom>
          <a:noFill/>
          <a:ln>
            <a:noFill/>
          </a:ln>
        </p:spPr>
        <p:txBody>
          <a:bodyPr spcFirstLastPara="1" wrap="square" lIns="18000" tIns="18000" rIns="18000" bIns="18000" anchor="t" anchorCtr="0">
            <a:normAutofit/>
          </a:bodyPr>
          <a:lstStyle>
            <a:lvl1pPr marR="0" lvl="0" algn="l" rtl="0">
              <a:lnSpc>
                <a:spcPct val="90000"/>
              </a:lnSpc>
              <a:spcBef>
                <a:spcPts val="1688"/>
              </a:spcBef>
              <a:spcAft>
                <a:spcPts val="0"/>
              </a:spcAft>
              <a:buClr>
                <a:srgbClr val="7E90AB"/>
              </a:buClr>
              <a:buSzPts val="1722"/>
              <a:buFont typeface="Arial"/>
              <a:buNone/>
              <a:defRPr sz="1400" b="0" i="0" u="none" strike="noStrike" cap="none">
                <a:solidFill>
                  <a:srgbClr val="7E90AB"/>
                </a:solidFill>
                <a:latin typeface="Arial"/>
                <a:ea typeface="Arial"/>
                <a:cs typeface="Arial"/>
                <a:sym typeface="Arial"/>
              </a:defRPr>
            </a:lvl1pPr>
            <a:lvl2pPr marR="0" lvl="1"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2pPr>
            <a:lvl3pPr marR="0" lvl="2"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3pPr>
            <a:lvl4pPr marR="0" lvl="3"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4pPr>
            <a:lvl5pPr marR="0" lvl="4"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5pPr>
            <a:lvl6pPr marR="0" lvl="5"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6pPr>
            <a:lvl7pPr marR="0" lvl="6"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7pPr>
            <a:lvl8pPr marR="0" lvl="7"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8pPr>
            <a:lvl9pPr marR="0" lvl="8"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38" name="Google Shape;38;p55"/>
          <p:cNvSpPr txBox="1">
            <a:spLocks noGrp="1"/>
          </p:cNvSpPr>
          <p:nvPr>
            <p:ph type="title"/>
          </p:nvPr>
        </p:nvSpPr>
        <p:spPr>
          <a:xfrm>
            <a:off x="994086" y="981475"/>
            <a:ext cx="7521264" cy="430306"/>
          </a:xfrm>
          <a:prstGeom prst="rect">
            <a:avLst/>
          </a:prstGeom>
          <a:noFill/>
          <a:ln>
            <a:noFill/>
          </a:ln>
        </p:spPr>
        <p:txBody>
          <a:bodyPr spcFirstLastPara="1" wrap="square" lIns="18000" tIns="18000" rIns="18000" bIns="18000" anchor="ctr" anchorCtr="0">
            <a:spAutoFit/>
          </a:bodyPr>
          <a:lstStyle>
            <a:lvl1pPr lvl="0" algn="l">
              <a:lnSpc>
                <a:spcPct val="80000"/>
              </a:lnSpc>
              <a:spcBef>
                <a:spcPts val="0"/>
              </a:spcBef>
              <a:spcAft>
                <a:spcPts val="0"/>
              </a:spcAft>
              <a:buClr>
                <a:schemeClr val="accent1"/>
              </a:buClr>
              <a:buSzPts val="3200"/>
              <a:buFont typeface="Arial Narrow"/>
              <a:buNone/>
              <a:defRPr sz="3200">
                <a:solidFill>
                  <a:schemeClr val="accent1"/>
                </a:solidFill>
                <a:latin typeface="Arial Narrow"/>
                <a:ea typeface="Arial Narrow"/>
                <a:cs typeface="Arial Narrow"/>
                <a:sym typeface="Arial Narrow"/>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9" name="Google Shape;39;p55"/>
          <p:cNvSpPr txBox="1">
            <a:spLocks noGrp="1"/>
          </p:cNvSpPr>
          <p:nvPr>
            <p:ph type="subTitle" idx="3"/>
          </p:nvPr>
        </p:nvSpPr>
        <p:spPr>
          <a:xfrm>
            <a:off x="997144" y="1374337"/>
            <a:ext cx="7518205" cy="285651"/>
          </a:xfrm>
          <a:prstGeom prst="rect">
            <a:avLst/>
          </a:prstGeom>
          <a:noFill/>
          <a:ln>
            <a:noFill/>
          </a:ln>
        </p:spPr>
        <p:txBody>
          <a:bodyPr spcFirstLastPara="1" wrap="square" lIns="18000" tIns="18000" rIns="18000" bIns="18000" anchor="t" anchorCtr="0">
            <a:spAutoFit/>
          </a:bodyPr>
          <a:lstStyle>
            <a:lvl1pPr lvl="0" algn="l">
              <a:lnSpc>
                <a:spcPct val="90000"/>
              </a:lnSpc>
              <a:spcBef>
                <a:spcPts val="1688"/>
              </a:spcBef>
              <a:spcAft>
                <a:spcPts val="0"/>
              </a:spcAft>
              <a:buClr>
                <a:schemeClr val="dk2"/>
              </a:buClr>
              <a:buSzPts val="2214"/>
              <a:buFont typeface="Arial"/>
              <a:buNone/>
              <a:defRPr sz="1800" b="0">
                <a:solidFill>
                  <a:schemeClr val="dk2"/>
                </a:solidFill>
                <a:latin typeface="Arial"/>
                <a:ea typeface="Arial"/>
                <a:cs typeface="Arial"/>
                <a:sym typeface="Arial"/>
              </a:defRPr>
            </a:lvl1pPr>
            <a:lvl2pPr lvl="1" algn="ctr">
              <a:lnSpc>
                <a:spcPct val="90000"/>
              </a:lnSpc>
              <a:spcBef>
                <a:spcPts val="1688"/>
              </a:spcBef>
              <a:spcAft>
                <a:spcPts val="0"/>
              </a:spcAft>
              <a:buClr>
                <a:srgbClr val="7F7F7F"/>
              </a:buClr>
              <a:buSzPts val="2460"/>
              <a:buFont typeface="Arial"/>
              <a:buNone/>
              <a:defRPr sz="2000"/>
            </a:lvl2pPr>
            <a:lvl3pPr lvl="2" algn="ctr">
              <a:lnSpc>
                <a:spcPct val="90000"/>
              </a:lnSpc>
              <a:spcBef>
                <a:spcPts val="1688"/>
              </a:spcBef>
              <a:spcAft>
                <a:spcPts val="0"/>
              </a:spcAft>
              <a:buClr>
                <a:srgbClr val="7F7F7F"/>
              </a:buClr>
              <a:buSzPts val="2214"/>
              <a:buFont typeface="Arial"/>
              <a:buNone/>
              <a:defRPr sz="1800"/>
            </a:lvl3pPr>
            <a:lvl4pPr lvl="3" algn="ctr">
              <a:lnSpc>
                <a:spcPct val="90000"/>
              </a:lnSpc>
              <a:spcBef>
                <a:spcPts val="1688"/>
              </a:spcBef>
              <a:spcAft>
                <a:spcPts val="0"/>
              </a:spcAft>
              <a:buClr>
                <a:srgbClr val="7F7F7F"/>
              </a:buClr>
              <a:buSzPts val="1968"/>
              <a:buFont typeface="Arial"/>
              <a:buNone/>
              <a:defRPr sz="1600"/>
            </a:lvl4pPr>
            <a:lvl5pPr lvl="4" algn="ctr">
              <a:lnSpc>
                <a:spcPct val="90000"/>
              </a:lnSpc>
              <a:spcBef>
                <a:spcPts val="1688"/>
              </a:spcBef>
              <a:spcAft>
                <a:spcPts val="0"/>
              </a:spcAft>
              <a:buClr>
                <a:srgbClr val="7F7F7F"/>
              </a:buClr>
              <a:buSzPts val="1968"/>
              <a:buFont typeface="Arial"/>
              <a:buNone/>
              <a:defRPr sz="1600"/>
            </a:lvl5pPr>
            <a:lvl6pPr lvl="5" algn="ctr">
              <a:lnSpc>
                <a:spcPct val="90000"/>
              </a:lnSpc>
              <a:spcBef>
                <a:spcPts val="1688"/>
              </a:spcBef>
              <a:spcAft>
                <a:spcPts val="0"/>
              </a:spcAft>
              <a:buClr>
                <a:srgbClr val="000000"/>
              </a:buClr>
              <a:buSzPts val="1968"/>
              <a:buFont typeface="Arial"/>
              <a:buNone/>
              <a:defRPr sz="1600"/>
            </a:lvl6pPr>
            <a:lvl7pPr lvl="6" algn="ctr">
              <a:lnSpc>
                <a:spcPct val="90000"/>
              </a:lnSpc>
              <a:spcBef>
                <a:spcPts val="1688"/>
              </a:spcBef>
              <a:spcAft>
                <a:spcPts val="0"/>
              </a:spcAft>
              <a:buClr>
                <a:srgbClr val="000000"/>
              </a:buClr>
              <a:buSzPts val="1968"/>
              <a:buFont typeface="Arial"/>
              <a:buNone/>
              <a:defRPr sz="1600"/>
            </a:lvl7pPr>
            <a:lvl8pPr lvl="7" algn="ctr">
              <a:lnSpc>
                <a:spcPct val="90000"/>
              </a:lnSpc>
              <a:spcBef>
                <a:spcPts val="1688"/>
              </a:spcBef>
              <a:spcAft>
                <a:spcPts val="0"/>
              </a:spcAft>
              <a:buClr>
                <a:srgbClr val="000000"/>
              </a:buClr>
              <a:buSzPts val="1968"/>
              <a:buFont typeface="Arial"/>
              <a:buNone/>
              <a:defRPr sz="1600"/>
            </a:lvl8pPr>
            <a:lvl9pPr lvl="8" algn="ctr">
              <a:lnSpc>
                <a:spcPct val="90000"/>
              </a:lnSpc>
              <a:spcBef>
                <a:spcPts val="1688"/>
              </a:spcBef>
              <a:spcAft>
                <a:spcPts val="0"/>
              </a:spcAft>
              <a:buClr>
                <a:srgbClr val="000000"/>
              </a:buClr>
              <a:buSzPts val="1968"/>
              <a:buFont typeface="Arial"/>
              <a:buNone/>
              <a:defRPr sz="1600"/>
            </a:lvl9pPr>
          </a:lstStyle>
          <a:p>
            <a:endParaRPr/>
          </a:p>
        </p:txBody>
      </p:sp>
      <p:grpSp>
        <p:nvGrpSpPr>
          <p:cNvPr id="40" name="Google Shape;40;p55"/>
          <p:cNvGrpSpPr/>
          <p:nvPr/>
        </p:nvGrpSpPr>
        <p:grpSpPr>
          <a:xfrm>
            <a:off x="8870267" y="167554"/>
            <a:ext cx="258139" cy="4841082"/>
            <a:chOff x="23654022" y="446811"/>
            <a:chExt cx="688369" cy="12909550"/>
          </a:xfrm>
        </p:grpSpPr>
        <p:grpSp>
          <p:nvGrpSpPr>
            <p:cNvPr id="41" name="Google Shape;41;p55"/>
            <p:cNvGrpSpPr/>
            <p:nvPr/>
          </p:nvGrpSpPr>
          <p:grpSpPr>
            <a:xfrm rot="-5400000">
              <a:off x="18366479" y="7380449"/>
              <a:ext cx="11663706" cy="288118"/>
              <a:chOff x="-1695220" y="6544"/>
              <a:chExt cx="11663705" cy="288117"/>
            </a:xfrm>
          </p:grpSpPr>
          <p:sp>
            <p:nvSpPr>
              <p:cNvPr id="42" name="Google Shape;42;p55"/>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43" name="Google Shape;43;p55"/>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44" name="Google Shape;44;p55"/>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45" name="Google Shape;45;p55"/>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46" name="Google Shape;46;p55"/>
          <p:cNvSpPr txBox="1"/>
          <p:nvPr/>
        </p:nvSpPr>
        <p:spPr>
          <a:xfrm>
            <a:off x="169445" y="160996"/>
            <a:ext cx="616166" cy="19236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500"/>
              <a:buFont typeface="Arial"/>
              <a:buNone/>
            </a:pPr>
            <a:r>
              <a:rPr lang="pt-BR" sz="500" b="0" i="0" u="none" strike="noStrike" cap="none">
                <a:solidFill>
                  <a:schemeClr val="accent1"/>
                </a:solidFill>
                <a:latin typeface="Arial"/>
                <a:ea typeface="Arial"/>
                <a:cs typeface="Arial"/>
                <a:sym typeface="Arial"/>
              </a:rPr>
              <a:t>EMBRAER INSTITUCIONAL</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m_A">
  <p:cSld name="Imagem_A">
    <p:spTree>
      <p:nvGrpSpPr>
        <p:cNvPr id="1" name="Shape 47"/>
        <p:cNvGrpSpPr/>
        <p:nvPr/>
      </p:nvGrpSpPr>
      <p:grpSpPr>
        <a:xfrm>
          <a:off x="0" y="0"/>
          <a:ext cx="0" cy="0"/>
          <a:chOff x="0" y="0"/>
          <a:chExt cx="0" cy="0"/>
        </a:xfrm>
      </p:grpSpPr>
      <p:sp>
        <p:nvSpPr>
          <p:cNvPr id="48" name="Google Shape;48;p56"/>
          <p:cNvSpPr>
            <a:spLocks noGrp="1"/>
          </p:cNvSpPr>
          <p:nvPr>
            <p:ph type="pic" idx="2"/>
          </p:nvPr>
        </p:nvSpPr>
        <p:spPr>
          <a:xfrm>
            <a:off x="4641850" y="868364"/>
            <a:ext cx="4502150" cy="3342600"/>
          </a:xfrm>
          <a:prstGeom prst="rect">
            <a:avLst/>
          </a:prstGeom>
          <a:noFill/>
          <a:ln>
            <a:noFill/>
          </a:ln>
        </p:spPr>
      </p:sp>
      <p:sp>
        <p:nvSpPr>
          <p:cNvPr id="49" name="Google Shape;49;p56"/>
          <p:cNvSpPr txBox="1">
            <a:spLocks noGrp="1"/>
          </p:cNvSpPr>
          <p:nvPr>
            <p:ph type="body" idx="1"/>
          </p:nvPr>
        </p:nvSpPr>
        <p:spPr>
          <a:xfrm>
            <a:off x="992266" y="2529609"/>
            <a:ext cx="2945825" cy="1681354"/>
          </a:xfrm>
          <a:prstGeom prst="rect">
            <a:avLst/>
          </a:prstGeom>
          <a:noFill/>
          <a:ln>
            <a:noFill/>
          </a:ln>
        </p:spPr>
        <p:txBody>
          <a:bodyPr spcFirstLastPara="1" wrap="square" lIns="18000" tIns="18000" rIns="18000" bIns="18000" anchor="t" anchorCtr="0">
            <a:spAutoFit/>
          </a:bodyPr>
          <a:lstStyle>
            <a:lvl1pPr marL="457200" lvl="0" indent="-228600" algn="l">
              <a:lnSpc>
                <a:spcPct val="120000"/>
              </a:lnSpc>
              <a:spcBef>
                <a:spcPts val="1688"/>
              </a:spcBef>
              <a:spcAft>
                <a:spcPts val="0"/>
              </a:spcAft>
              <a:buClr>
                <a:srgbClr val="7F7F7F"/>
              </a:buClr>
              <a:buSzPts val="1230"/>
              <a:buFont typeface="Arial"/>
              <a:buNone/>
              <a:defRPr sz="1000" b="0">
                <a:solidFill>
                  <a:srgbClr val="7F7F7F"/>
                </a:solidFill>
                <a:latin typeface="Arial"/>
                <a:ea typeface="Arial"/>
                <a:cs typeface="Arial"/>
                <a:sym typeface="Arial"/>
              </a:defRPr>
            </a:lvl1pPr>
            <a:lvl2pPr marL="914400" lvl="1"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2pPr>
            <a:lvl3pPr marL="1371600" lvl="2"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3pPr>
            <a:lvl4pPr marL="1828800" lvl="3"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4pPr>
            <a:lvl5pPr marL="2286000" lvl="4"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
        <p:nvSpPr>
          <p:cNvPr id="50" name="Google Shape;50;p56"/>
          <p:cNvSpPr txBox="1">
            <a:spLocks noGrp="1"/>
          </p:cNvSpPr>
          <p:nvPr>
            <p:ph type="title"/>
          </p:nvPr>
        </p:nvSpPr>
        <p:spPr>
          <a:xfrm>
            <a:off x="994086" y="869277"/>
            <a:ext cx="2102532" cy="1245205"/>
          </a:xfrm>
          <a:prstGeom prst="rect">
            <a:avLst/>
          </a:prstGeom>
          <a:noFill/>
          <a:ln>
            <a:noFill/>
          </a:ln>
        </p:spPr>
        <p:txBody>
          <a:bodyPr spcFirstLastPara="1" wrap="square" lIns="18000" tIns="18000" rIns="18000" bIns="18000" anchor="ctr" anchorCtr="0">
            <a:spAutoFit/>
          </a:bodyPr>
          <a:lstStyle>
            <a:lvl1pPr lvl="0" algn="l">
              <a:lnSpc>
                <a:spcPct val="80000"/>
              </a:lnSpc>
              <a:spcBef>
                <a:spcPts val="0"/>
              </a:spcBef>
              <a:spcAft>
                <a:spcPts val="0"/>
              </a:spcAft>
              <a:buClr>
                <a:schemeClr val="accent1"/>
              </a:buClr>
              <a:buSzPts val="3200"/>
              <a:buFont typeface="Arial Narrow"/>
              <a:buNone/>
              <a:defRPr sz="3200">
                <a:solidFill>
                  <a:schemeClr val="accent1"/>
                </a:solidFill>
                <a:latin typeface="Arial Narrow"/>
                <a:ea typeface="Arial Narrow"/>
                <a:cs typeface="Arial Narrow"/>
                <a:sym typeface="Arial Narrow"/>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1" name="Google Shape;51;p56"/>
          <p:cNvSpPr txBox="1">
            <a:spLocks noGrp="1"/>
          </p:cNvSpPr>
          <p:nvPr>
            <p:ph type="subTitle" idx="3"/>
          </p:nvPr>
        </p:nvSpPr>
        <p:spPr>
          <a:xfrm>
            <a:off x="997145" y="2112895"/>
            <a:ext cx="2940946" cy="280136"/>
          </a:xfrm>
          <a:prstGeom prst="rect">
            <a:avLst/>
          </a:prstGeom>
          <a:noFill/>
          <a:ln>
            <a:noFill/>
          </a:ln>
        </p:spPr>
        <p:txBody>
          <a:bodyPr spcFirstLastPara="1" wrap="square" lIns="18000" tIns="18000" rIns="18000" bIns="18000" anchor="t" anchorCtr="0">
            <a:spAutoFit/>
          </a:bodyPr>
          <a:lstStyle>
            <a:lvl1pPr lvl="0" algn="l">
              <a:lnSpc>
                <a:spcPct val="90000"/>
              </a:lnSpc>
              <a:spcBef>
                <a:spcPts val="1688"/>
              </a:spcBef>
              <a:spcAft>
                <a:spcPts val="0"/>
              </a:spcAft>
              <a:buClr>
                <a:schemeClr val="dk2"/>
              </a:buClr>
              <a:buSzPts val="2165"/>
              <a:buFont typeface="Arial"/>
              <a:buNone/>
              <a:defRPr sz="1760" b="1">
                <a:solidFill>
                  <a:schemeClr val="dk2"/>
                </a:solidFill>
                <a:latin typeface="Arial"/>
                <a:ea typeface="Arial"/>
                <a:cs typeface="Arial"/>
                <a:sym typeface="Arial"/>
              </a:defRPr>
            </a:lvl1pPr>
            <a:lvl2pPr lvl="1" algn="ctr">
              <a:lnSpc>
                <a:spcPct val="90000"/>
              </a:lnSpc>
              <a:spcBef>
                <a:spcPts val="1688"/>
              </a:spcBef>
              <a:spcAft>
                <a:spcPts val="0"/>
              </a:spcAft>
              <a:buClr>
                <a:srgbClr val="7F7F7F"/>
              </a:buClr>
              <a:buSzPts val="2460"/>
              <a:buFont typeface="Arial"/>
              <a:buNone/>
              <a:defRPr sz="2000"/>
            </a:lvl2pPr>
            <a:lvl3pPr lvl="2" algn="ctr">
              <a:lnSpc>
                <a:spcPct val="90000"/>
              </a:lnSpc>
              <a:spcBef>
                <a:spcPts val="1688"/>
              </a:spcBef>
              <a:spcAft>
                <a:spcPts val="0"/>
              </a:spcAft>
              <a:buClr>
                <a:srgbClr val="7F7F7F"/>
              </a:buClr>
              <a:buSzPts val="2214"/>
              <a:buFont typeface="Arial"/>
              <a:buNone/>
              <a:defRPr sz="1800"/>
            </a:lvl3pPr>
            <a:lvl4pPr lvl="3" algn="ctr">
              <a:lnSpc>
                <a:spcPct val="90000"/>
              </a:lnSpc>
              <a:spcBef>
                <a:spcPts val="1688"/>
              </a:spcBef>
              <a:spcAft>
                <a:spcPts val="0"/>
              </a:spcAft>
              <a:buClr>
                <a:srgbClr val="7F7F7F"/>
              </a:buClr>
              <a:buSzPts val="1968"/>
              <a:buFont typeface="Arial"/>
              <a:buNone/>
              <a:defRPr sz="1600"/>
            </a:lvl4pPr>
            <a:lvl5pPr lvl="4" algn="ctr">
              <a:lnSpc>
                <a:spcPct val="90000"/>
              </a:lnSpc>
              <a:spcBef>
                <a:spcPts val="1688"/>
              </a:spcBef>
              <a:spcAft>
                <a:spcPts val="0"/>
              </a:spcAft>
              <a:buClr>
                <a:srgbClr val="7F7F7F"/>
              </a:buClr>
              <a:buSzPts val="1968"/>
              <a:buFont typeface="Arial"/>
              <a:buNone/>
              <a:defRPr sz="1600"/>
            </a:lvl5pPr>
            <a:lvl6pPr lvl="5" algn="ctr">
              <a:lnSpc>
                <a:spcPct val="90000"/>
              </a:lnSpc>
              <a:spcBef>
                <a:spcPts val="1688"/>
              </a:spcBef>
              <a:spcAft>
                <a:spcPts val="0"/>
              </a:spcAft>
              <a:buClr>
                <a:srgbClr val="000000"/>
              </a:buClr>
              <a:buSzPts val="1968"/>
              <a:buFont typeface="Arial"/>
              <a:buNone/>
              <a:defRPr sz="1600"/>
            </a:lvl6pPr>
            <a:lvl7pPr lvl="6" algn="ctr">
              <a:lnSpc>
                <a:spcPct val="90000"/>
              </a:lnSpc>
              <a:spcBef>
                <a:spcPts val="1688"/>
              </a:spcBef>
              <a:spcAft>
                <a:spcPts val="0"/>
              </a:spcAft>
              <a:buClr>
                <a:srgbClr val="000000"/>
              </a:buClr>
              <a:buSzPts val="1968"/>
              <a:buFont typeface="Arial"/>
              <a:buNone/>
              <a:defRPr sz="1600"/>
            </a:lvl7pPr>
            <a:lvl8pPr lvl="7" algn="ctr">
              <a:lnSpc>
                <a:spcPct val="90000"/>
              </a:lnSpc>
              <a:spcBef>
                <a:spcPts val="1688"/>
              </a:spcBef>
              <a:spcAft>
                <a:spcPts val="0"/>
              </a:spcAft>
              <a:buClr>
                <a:srgbClr val="000000"/>
              </a:buClr>
              <a:buSzPts val="1968"/>
              <a:buFont typeface="Arial"/>
              <a:buNone/>
              <a:defRPr sz="1600"/>
            </a:lvl8pPr>
            <a:lvl9pPr lvl="8" algn="ctr">
              <a:lnSpc>
                <a:spcPct val="90000"/>
              </a:lnSpc>
              <a:spcBef>
                <a:spcPts val="1688"/>
              </a:spcBef>
              <a:spcAft>
                <a:spcPts val="0"/>
              </a:spcAft>
              <a:buClr>
                <a:srgbClr val="000000"/>
              </a:buClr>
              <a:buSzPts val="1968"/>
              <a:buFont typeface="Arial"/>
              <a:buNone/>
              <a:defRPr sz="1600"/>
            </a:lvl9pPr>
          </a:lstStyle>
          <a:p>
            <a:endParaRPr/>
          </a:p>
        </p:txBody>
      </p:sp>
      <p:grpSp>
        <p:nvGrpSpPr>
          <p:cNvPr id="52" name="Google Shape;52;p56"/>
          <p:cNvGrpSpPr/>
          <p:nvPr/>
        </p:nvGrpSpPr>
        <p:grpSpPr>
          <a:xfrm>
            <a:off x="8870267" y="167554"/>
            <a:ext cx="258139" cy="4841082"/>
            <a:chOff x="23654022" y="446811"/>
            <a:chExt cx="688369" cy="12909550"/>
          </a:xfrm>
        </p:grpSpPr>
        <p:grpSp>
          <p:nvGrpSpPr>
            <p:cNvPr id="53" name="Google Shape;53;p56"/>
            <p:cNvGrpSpPr/>
            <p:nvPr/>
          </p:nvGrpSpPr>
          <p:grpSpPr>
            <a:xfrm rot="-5400000">
              <a:off x="18366479" y="7380449"/>
              <a:ext cx="11663706" cy="288118"/>
              <a:chOff x="-1695220" y="6544"/>
              <a:chExt cx="11663705" cy="288117"/>
            </a:xfrm>
          </p:grpSpPr>
          <p:sp>
            <p:nvSpPr>
              <p:cNvPr id="54" name="Google Shape;54;p56"/>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55" name="Google Shape;55;p56"/>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56" name="Google Shape;56;p56"/>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57" name="Google Shape;57;p56"/>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58" name="Google Shape;58;p56"/>
          <p:cNvSpPr txBox="1"/>
          <p:nvPr/>
        </p:nvSpPr>
        <p:spPr>
          <a:xfrm>
            <a:off x="169445" y="160996"/>
            <a:ext cx="616166" cy="19236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500"/>
              <a:buFont typeface="Arial"/>
              <a:buNone/>
            </a:pPr>
            <a:r>
              <a:rPr lang="pt-BR" sz="500" b="0" i="0" u="none" strike="noStrike" cap="none">
                <a:solidFill>
                  <a:schemeClr val="accent1"/>
                </a:solidFill>
                <a:latin typeface="Arial"/>
                <a:ea typeface="Arial"/>
                <a:cs typeface="Arial"/>
                <a:sym typeface="Arial"/>
              </a:rPr>
              <a:t>EMBRAER INSTITUCIONAL</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m_B">
  <p:cSld name="Imagem_B">
    <p:spTree>
      <p:nvGrpSpPr>
        <p:cNvPr id="1" name="Shape 59"/>
        <p:cNvGrpSpPr/>
        <p:nvPr/>
      </p:nvGrpSpPr>
      <p:grpSpPr>
        <a:xfrm>
          <a:off x="0" y="0"/>
          <a:ext cx="0" cy="0"/>
          <a:chOff x="0" y="0"/>
          <a:chExt cx="0" cy="0"/>
        </a:xfrm>
      </p:grpSpPr>
      <p:sp>
        <p:nvSpPr>
          <p:cNvPr id="60" name="Google Shape;60;p57"/>
          <p:cNvSpPr txBox="1">
            <a:spLocks noGrp="1"/>
          </p:cNvSpPr>
          <p:nvPr>
            <p:ph type="body" idx="1"/>
          </p:nvPr>
        </p:nvSpPr>
        <p:spPr>
          <a:xfrm>
            <a:off x="992266" y="1848939"/>
            <a:ext cx="1846301" cy="2767939"/>
          </a:xfrm>
          <a:prstGeom prst="rect">
            <a:avLst/>
          </a:prstGeom>
          <a:noFill/>
          <a:ln>
            <a:noFill/>
          </a:ln>
        </p:spPr>
        <p:txBody>
          <a:bodyPr spcFirstLastPara="1" wrap="square" lIns="18000" tIns="18000" rIns="18000" bIns="18000" anchor="t" anchorCtr="0">
            <a:spAutoFit/>
          </a:bodyPr>
          <a:lstStyle>
            <a:lvl1pPr marL="457200" lvl="0" indent="-228600" algn="l">
              <a:lnSpc>
                <a:spcPct val="120000"/>
              </a:lnSpc>
              <a:spcBef>
                <a:spcPts val="1688"/>
              </a:spcBef>
              <a:spcAft>
                <a:spcPts val="0"/>
              </a:spcAft>
              <a:buClr>
                <a:srgbClr val="7F7F7F"/>
              </a:buClr>
              <a:buSzPts val="1230"/>
              <a:buFont typeface="Arial"/>
              <a:buNone/>
              <a:defRPr sz="1000" b="0">
                <a:solidFill>
                  <a:srgbClr val="7F7F7F"/>
                </a:solidFill>
                <a:latin typeface="Arial"/>
                <a:ea typeface="Arial"/>
                <a:cs typeface="Arial"/>
                <a:sym typeface="Arial"/>
              </a:defRPr>
            </a:lvl1pPr>
            <a:lvl2pPr marL="914400" lvl="1"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2pPr>
            <a:lvl3pPr marL="1371600" lvl="2"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3pPr>
            <a:lvl4pPr marL="1828800" lvl="3"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4pPr>
            <a:lvl5pPr marL="2286000" lvl="4" indent="-228600" algn="l">
              <a:lnSpc>
                <a:spcPct val="90000"/>
              </a:lnSpc>
              <a:spcBef>
                <a:spcPts val="1688"/>
              </a:spcBef>
              <a:spcAft>
                <a:spcPts val="0"/>
              </a:spcAft>
              <a:buClr>
                <a:srgbClr val="1437E4"/>
              </a:buClr>
              <a:buSzPts val="3936"/>
              <a:buFont typeface="Arial Narrow"/>
              <a:buNone/>
              <a:defRPr sz="3200" b="1">
                <a:solidFill>
                  <a:srgbClr val="1437E4"/>
                </a:solidFill>
                <a:latin typeface="Arial Narrow"/>
                <a:ea typeface="Arial Narrow"/>
                <a:cs typeface="Arial Narrow"/>
                <a:sym typeface="Arial Narrow"/>
              </a:defRPr>
            </a:lvl5pPr>
            <a:lvl6pPr marL="2743200" lvl="5" indent="-369189" algn="l">
              <a:lnSpc>
                <a:spcPct val="90000"/>
              </a:lnSpc>
              <a:spcBef>
                <a:spcPts val="1688"/>
              </a:spcBef>
              <a:spcAft>
                <a:spcPts val="0"/>
              </a:spcAft>
              <a:buClr>
                <a:srgbClr val="000000"/>
              </a:buClr>
              <a:buSzPts val="2214"/>
              <a:buChar char="•"/>
              <a:defRPr/>
            </a:lvl6pPr>
            <a:lvl7pPr marL="3200400" lvl="6" indent="-369189" algn="l">
              <a:lnSpc>
                <a:spcPct val="90000"/>
              </a:lnSpc>
              <a:spcBef>
                <a:spcPts val="1688"/>
              </a:spcBef>
              <a:spcAft>
                <a:spcPts val="0"/>
              </a:spcAft>
              <a:buClr>
                <a:srgbClr val="000000"/>
              </a:buClr>
              <a:buSzPts val="2214"/>
              <a:buChar char="•"/>
              <a:defRPr/>
            </a:lvl7pPr>
            <a:lvl8pPr marL="3657600" lvl="7" indent="-369189" algn="l">
              <a:lnSpc>
                <a:spcPct val="90000"/>
              </a:lnSpc>
              <a:spcBef>
                <a:spcPts val="1688"/>
              </a:spcBef>
              <a:spcAft>
                <a:spcPts val="0"/>
              </a:spcAft>
              <a:buClr>
                <a:srgbClr val="000000"/>
              </a:buClr>
              <a:buSzPts val="2214"/>
              <a:buChar char="•"/>
              <a:defRPr/>
            </a:lvl8pPr>
            <a:lvl9pPr marL="4114800" lvl="8" indent="-369189" algn="l">
              <a:lnSpc>
                <a:spcPct val="90000"/>
              </a:lnSpc>
              <a:spcBef>
                <a:spcPts val="1688"/>
              </a:spcBef>
              <a:spcAft>
                <a:spcPts val="0"/>
              </a:spcAft>
              <a:buClr>
                <a:srgbClr val="000000"/>
              </a:buClr>
              <a:buSzPts val="2214"/>
              <a:buChar char="•"/>
              <a:defRPr/>
            </a:lvl9pPr>
          </a:lstStyle>
          <a:p>
            <a:endParaRPr/>
          </a:p>
        </p:txBody>
      </p:sp>
      <p:sp>
        <p:nvSpPr>
          <p:cNvPr id="61" name="Google Shape;61;p57"/>
          <p:cNvSpPr txBox="1">
            <a:spLocks noGrp="1"/>
          </p:cNvSpPr>
          <p:nvPr>
            <p:ph type="title"/>
          </p:nvPr>
        </p:nvSpPr>
        <p:spPr>
          <a:xfrm>
            <a:off x="994086" y="981475"/>
            <a:ext cx="7521264" cy="430306"/>
          </a:xfrm>
          <a:prstGeom prst="rect">
            <a:avLst/>
          </a:prstGeom>
          <a:noFill/>
          <a:ln>
            <a:noFill/>
          </a:ln>
        </p:spPr>
        <p:txBody>
          <a:bodyPr spcFirstLastPara="1" wrap="square" lIns="18000" tIns="18000" rIns="18000" bIns="18000" anchor="ctr" anchorCtr="0">
            <a:spAutoFit/>
          </a:bodyPr>
          <a:lstStyle>
            <a:lvl1pPr lvl="0" algn="l">
              <a:lnSpc>
                <a:spcPct val="80000"/>
              </a:lnSpc>
              <a:spcBef>
                <a:spcPts val="0"/>
              </a:spcBef>
              <a:spcAft>
                <a:spcPts val="0"/>
              </a:spcAft>
              <a:buClr>
                <a:schemeClr val="accent1"/>
              </a:buClr>
              <a:buSzPts val="3200"/>
              <a:buFont typeface="Arial Narrow"/>
              <a:buNone/>
              <a:defRPr sz="3200">
                <a:solidFill>
                  <a:schemeClr val="accent1"/>
                </a:solidFill>
                <a:latin typeface="Arial Narrow"/>
                <a:ea typeface="Arial Narrow"/>
                <a:cs typeface="Arial Narrow"/>
                <a:sym typeface="Arial Narrow"/>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62" name="Google Shape;62;p57"/>
          <p:cNvSpPr>
            <a:spLocks noGrp="1"/>
          </p:cNvSpPr>
          <p:nvPr>
            <p:ph type="pic" idx="2"/>
          </p:nvPr>
        </p:nvSpPr>
        <p:spPr>
          <a:xfrm>
            <a:off x="3096618" y="1848939"/>
            <a:ext cx="6031777" cy="2767939"/>
          </a:xfrm>
          <a:prstGeom prst="rect">
            <a:avLst/>
          </a:prstGeom>
          <a:noFill/>
          <a:ln>
            <a:noFill/>
          </a:ln>
        </p:spPr>
      </p:sp>
      <p:grpSp>
        <p:nvGrpSpPr>
          <p:cNvPr id="63" name="Google Shape;63;p57"/>
          <p:cNvGrpSpPr/>
          <p:nvPr/>
        </p:nvGrpSpPr>
        <p:grpSpPr>
          <a:xfrm>
            <a:off x="8870267" y="167554"/>
            <a:ext cx="258139" cy="4841082"/>
            <a:chOff x="23654022" y="446811"/>
            <a:chExt cx="688369" cy="12909550"/>
          </a:xfrm>
        </p:grpSpPr>
        <p:grpSp>
          <p:nvGrpSpPr>
            <p:cNvPr id="64" name="Google Shape;64;p57"/>
            <p:cNvGrpSpPr/>
            <p:nvPr/>
          </p:nvGrpSpPr>
          <p:grpSpPr>
            <a:xfrm rot="-5400000">
              <a:off x="18366479" y="7380449"/>
              <a:ext cx="11663706" cy="288118"/>
              <a:chOff x="-1695220" y="6544"/>
              <a:chExt cx="11663705" cy="288117"/>
            </a:xfrm>
          </p:grpSpPr>
          <p:sp>
            <p:nvSpPr>
              <p:cNvPr id="65" name="Google Shape;65;p57"/>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66" name="Google Shape;66;p57"/>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67" name="Google Shape;67;p57"/>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68" name="Google Shape;68;p57"/>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69" name="Google Shape;69;p57"/>
          <p:cNvSpPr txBox="1"/>
          <p:nvPr/>
        </p:nvSpPr>
        <p:spPr>
          <a:xfrm>
            <a:off x="169445" y="160996"/>
            <a:ext cx="616166" cy="19236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1"/>
              </a:buClr>
              <a:buSzPts val="500"/>
              <a:buFont typeface="Arial"/>
              <a:buNone/>
            </a:pPr>
            <a:r>
              <a:rPr lang="pt-BR" sz="500" b="0" i="0" u="none" strike="noStrike" cap="none">
                <a:solidFill>
                  <a:schemeClr val="accent1"/>
                </a:solidFill>
                <a:latin typeface="Arial"/>
                <a:ea typeface="Arial"/>
                <a:cs typeface="Arial"/>
                <a:sym typeface="Arial"/>
              </a:rPr>
              <a:t>EMBRAER INSTITUCIONAL</a:t>
            </a:r>
            <a:endParaRPr/>
          </a:p>
        </p:txBody>
      </p:sp>
      <p:grpSp>
        <p:nvGrpSpPr>
          <p:cNvPr id="70" name="Google Shape;70;p57"/>
          <p:cNvGrpSpPr/>
          <p:nvPr/>
        </p:nvGrpSpPr>
        <p:grpSpPr>
          <a:xfrm>
            <a:off x="8870267" y="167554"/>
            <a:ext cx="258139" cy="4841082"/>
            <a:chOff x="23654022" y="446811"/>
            <a:chExt cx="688369" cy="12909550"/>
          </a:xfrm>
        </p:grpSpPr>
        <p:grpSp>
          <p:nvGrpSpPr>
            <p:cNvPr id="71" name="Google Shape;71;p57"/>
            <p:cNvGrpSpPr/>
            <p:nvPr/>
          </p:nvGrpSpPr>
          <p:grpSpPr>
            <a:xfrm rot="-5400000">
              <a:off x="18366479" y="7380449"/>
              <a:ext cx="11663706" cy="288118"/>
              <a:chOff x="-1695220" y="6544"/>
              <a:chExt cx="11663705" cy="288117"/>
            </a:xfrm>
          </p:grpSpPr>
          <p:sp>
            <p:nvSpPr>
              <p:cNvPr id="72" name="Google Shape;72;p57"/>
              <p:cNvSpPr txBox="1"/>
              <p:nvPr/>
            </p:nvSpPr>
            <p:spPr>
              <a:xfrm>
                <a:off x="966937" y="6544"/>
                <a:ext cx="9001548"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Essa informação pertence à Embraer e não deve ser utilizada ou reproduzida sem a permissão escrita da companhia.</a:t>
                </a:r>
                <a:endParaRPr/>
              </a:p>
            </p:txBody>
          </p:sp>
          <p:cxnSp>
            <p:nvCxnSpPr>
              <p:cNvPr id="73" name="Google Shape;73;p57"/>
              <p:cNvCxnSpPr/>
              <p:nvPr/>
            </p:nvCxnSpPr>
            <p:spPr>
              <a:xfrm rot="10800000" flipH="1">
                <a:off x="794053" y="21138"/>
                <a:ext cx="83624" cy="273523"/>
              </a:xfrm>
              <a:prstGeom prst="straightConnector1">
                <a:avLst/>
              </a:prstGeom>
              <a:noFill/>
              <a:ln w="9525" cap="flat" cmpd="sng">
                <a:solidFill>
                  <a:schemeClr val="accent1"/>
                </a:solidFill>
                <a:prstDash val="solid"/>
                <a:miter lim="400000"/>
                <a:headEnd type="none" w="sm" len="sm"/>
                <a:tailEnd type="none" w="sm" len="sm"/>
              </a:ln>
            </p:spPr>
          </p:cxnSp>
          <p:sp>
            <p:nvSpPr>
              <p:cNvPr id="74" name="Google Shape;74;p57"/>
              <p:cNvSpPr txBox="1"/>
              <p:nvPr/>
            </p:nvSpPr>
            <p:spPr>
              <a:xfrm>
                <a:off x="-1695220" y="9659"/>
                <a:ext cx="2505480" cy="28281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chemeClr val="dk2"/>
                  </a:buClr>
                  <a:buSzPts val="488"/>
                  <a:buFont typeface="Arial"/>
                  <a:buNone/>
                </a:pPr>
                <a:r>
                  <a:rPr lang="pt-BR" sz="488" b="0" i="0" u="none" strike="noStrike" cap="none">
                    <a:solidFill>
                      <a:schemeClr val="dk2"/>
                    </a:solidFill>
                    <a:latin typeface="Arial"/>
                    <a:ea typeface="Arial"/>
                    <a:cs typeface="Arial"/>
                    <a:sym typeface="Arial"/>
                  </a:rPr>
                  <a:t>INFORMAÇÃO CONFIDENCIAL</a:t>
                </a:r>
                <a:endParaRPr sz="488" b="0" i="0" u="none" strike="noStrike" cap="none">
                  <a:solidFill>
                    <a:schemeClr val="dk2"/>
                  </a:solidFill>
                  <a:latin typeface="Arial"/>
                  <a:ea typeface="Arial"/>
                  <a:cs typeface="Arial"/>
                  <a:sym typeface="Arial"/>
                </a:endParaRPr>
              </a:p>
            </p:txBody>
          </p:sp>
        </p:grpSp>
        <p:sp>
          <p:nvSpPr>
            <p:cNvPr id="75" name="Google Shape;75;p57"/>
            <p:cNvSpPr/>
            <p:nvPr/>
          </p:nvSpPr>
          <p:spPr>
            <a:xfrm flipH="1">
              <a:off x="23654022" y="446811"/>
              <a:ext cx="359396" cy="359346"/>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accen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body" idx="1"/>
          </p:nvPr>
        </p:nvSpPr>
        <p:spPr>
          <a:xfrm>
            <a:off x="994086" y="1424893"/>
            <a:ext cx="7375759" cy="3207432"/>
          </a:xfrm>
          <a:prstGeom prst="rect">
            <a:avLst/>
          </a:prstGeom>
          <a:noFill/>
          <a:ln>
            <a:noFill/>
          </a:ln>
        </p:spPr>
        <p:txBody>
          <a:bodyPr spcFirstLastPara="1" wrap="square" lIns="18000" tIns="18000" rIns="18000" bIns="18000" anchor="t" anchorCtr="0">
            <a:normAutofit/>
          </a:bodyPr>
          <a:lstStyle>
            <a:lvl1pPr marL="457200" marR="0" lvl="0" indent="-228600" algn="l" rtl="0">
              <a:lnSpc>
                <a:spcPct val="90000"/>
              </a:lnSpc>
              <a:spcBef>
                <a:spcPts val="1688"/>
              </a:spcBef>
              <a:spcAft>
                <a:spcPts val="0"/>
              </a:spcAft>
              <a:buClr>
                <a:srgbClr val="7F7F7F"/>
              </a:buClr>
              <a:buSzPts val="1722"/>
              <a:buFont typeface="Arial"/>
              <a:buNone/>
              <a:defRPr sz="1400" b="0" i="0" u="none" strike="noStrike" cap="none">
                <a:solidFill>
                  <a:srgbClr val="7F7F7F"/>
                </a:solidFill>
                <a:latin typeface="Arial"/>
                <a:ea typeface="Arial"/>
                <a:cs typeface="Arial"/>
                <a:sym typeface="Arial"/>
              </a:defRPr>
            </a:lvl1pPr>
            <a:lvl2pPr marL="914400" marR="0" lvl="1" indent="-369189"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2pPr>
            <a:lvl3pPr marL="1371600" marR="0" lvl="2" indent="-369189"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3pPr>
            <a:lvl4pPr marL="1828800" marR="0" lvl="3" indent="-369189"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4pPr>
            <a:lvl5pPr marL="2286000" marR="0" lvl="4" indent="-369189" algn="l" rtl="0">
              <a:lnSpc>
                <a:spcPct val="90000"/>
              </a:lnSpc>
              <a:spcBef>
                <a:spcPts val="1688"/>
              </a:spcBef>
              <a:spcAft>
                <a:spcPts val="0"/>
              </a:spcAft>
              <a:buClr>
                <a:srgbClr val="7F7F7F"/>
              </a:buClr>
              <a:buSzPts val="2214"/>
              <a:buFont typeface="Arial"/>
              <a:buChar char="•"/>
              <a:defRPr sz="1800" b="0" i="0" u="none" strike="noStrike" cap="none">
                <a:solidFill>
                  <a:srgbClr val="7F7F7F"/>
                </a:solidFill>
                <a:latin typeface="Arial"/>
                <a:ea typeface="Arial"/>
                <a:cs typeface="Arial"/>
                <a:sym typeface="Arial"/>
              </a:defRPr>
            </a:lvl5pPr>
            <a:lvl6pPr marL="2743200" marR="0" lvl="5" indent="-369189"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6pPr>
            <a:lvl7pPr marL="3200400" marR="0" lvl="6" indent="-369189"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7pPr>
            <a:lvl8pPr marL="3657600" marR="0" lvl="7" indent="-369189"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8pPr>
            <a:lvl9pPr marL="4114800" marR="0" lvl="8" indent="-369189" algn="l" rtl="0">
              <a:lnSpc>
                <a:spcPct val="90000"/>
              </a:lnSpc>
              <a:spcBef>
                <a:spcPts val="1688"/>
              </a:spcBef>
              <a:spcAft>
                <a:spcPts val="0"/>
              </a:spcAft>
              <a:buClr>
                <a:srgbClr val="000000"/>
              </a:buClr>
              <a:buSzPts val="2214"/>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7" name="Google Shape;7;p50"/>
          <p:cNvSpPr txBox="1">
            <a:spLocks noGrp="1"/>
          </p:cNvSpPr>
          <p:nvPr>
            <p:ph type="title"/>
          </p:nvPr>
        </p:nvSpPr>
        <p:spPr>
          <a:xfrm>
            <a:off x="994086" y="980018"/>
            <a:ext cx="7375759" cy="428831"/>
          </a:xfrm>
          <a:prstGeom prst="rect">
            <a:avLst/>
          </a:prstGeom>
          <a:noFill/>
          <a:ln>
            <a:noFill/>
          </a:ln>
        </p:spPr>
        <p:txBody>
          <a:bodyPr spcFirstLastPara="1" wrap="square" lIns="18000" tIns="18000" rIns="18000" bIns="18000" anchor="ctr" anchorCtr="0">
            <a:spAutoFit/>
          </a:bodyPr>
          <a:lstStyle>
            <a:lvl1pPr marR="0" lvl="0" algn="l" rtl="0">
              <a:lnSpc>
                <a:spcPct val="80000"/>
              </a:lnSpc>
              <a:spcBef>
                <a:spcPts val="0"/>
              </a:spcBef>
              <a:spcAft>
                <a:spcPts val="0"/>
              </a:spcAft>
              <a:buClr>
                <a:schemeClr val="accent1"/>
              </a:buClr>
              <a:buSzPts val="3188"/>
              <a:buFont typeface="Arial Narrow"/>
              <a:buNone/>
              <a:defRPr sz="3188" b="1" i="0" u="none" strike="noStrike" cap="none">
                <a:solidFill>
                  <a:schemeClr val="accent1"/>
                </a:solidFill>
                <a:latin typeface="Arial Narrow"/>
                <a:ea typeface="Arial Narrow"/>
                <a:cs typeface="Arial Narrow"/>
                <a:sym typeface="Arial Narrow"/>
              </a:defRPr>
            </a:lvl1pPr>
            <a:lvl2pPr marR="0" lvl="1"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2pPr>
            <a:lvl3pPr marR="0" lvl="2"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3pPr>
            <a:lvl4pPr marR="0" lvl="3"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4pPr>
            <a:lvl5pPr marR="0" lvl="4"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5pPr>
            <a:lvl6pPr marR="0" lvl="5"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6pPr>
            <a:lvl7pPr marR="0" lvl="6"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7pPr>
            <a:lvl8pPr marR="0" lvl="7"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8pPr>
            <a:lvl9pPr marR="0" lvl="8" algn="l" rtl="0">
              <a:lnSpc>
                <a:spcPct val="80000"/>
              </a:lnSpc>
              <a:spcBef>
                <a:spcPts val="0"/>
              </a:spcBef>
              <a:spcAft>
                <a:spcPts val="0"/>
              </a:spcAft>
              <a:buClr>
                <a:srgbClr val="000000"/>
              </a:buClr>
              <a:buSzPts val="3188"/>
              <a:buFont typeface="Arial"/>
              <a:buNone/>
              <a:defRPr sz="3188" b="1"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omments" Target="../comments/comment5.xml"/><Relationship Id="rId4" Type="http://schemas.openxmlformats.org/officeDocument/2006/relationships/hyperlink" Target="https://trello.com/invite/b/qfxHvCIA/ATTI2621684e792aad8a8e7c9dbebaac4f9f819FBC48/projeto-integrado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0SEHyevnp1FVON1mbcT6FNKxNeKkbsmpC7vuZRpwXnA/edit?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comments" Target="../comments/comment8.xml"/><Relationship Id="rId4" Type="http://schemas.openxmlformats.org/officeDocument/2006/relationships/hyperlink" Target="https://colab.research.google.com/drive/1aJluHJsMMZf1TeCjFC-7-QhTAIvdPhLA?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omments" Target="../comments/commen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comments" Target="../comments/comment1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comments" Target="../comments/commen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18.xml"/><Relationship Id="rId3" Type="http://schemas.openxmlformats.org/officeDocument/2006/relationships/image" Target="../media/image18.jpg"/><Relationship Id="rId7" Type="http://schemas.openxmlformats.org/officeDocument/2006/relationships/hyperlink" Target="https://github.com/NatashaB-randao/CustoDeTransporte-EmbraerSocialTechCareers"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docs.google.com/document/d/1bZJZ_GHcnyq78rXghed-Die9Gn2oYIwHJm9l32fL6DM/edit?usp=sharing" TargetMode="External"/><Relationship Id="rId5" Type="http://schemas.openxmlformats.org/officeDocument/2006/relationships/hyperlink" Target="https://trello.com/invite/b/qfxHvCIA/ATTI2621684e792aad8a8e7c9dbebaac4f9f819FBC48/projeto-integrador" TargetMode="Externa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p:nvPr/>
        </p:nvSpPr>
        <p:spPr>
          <a:xfrm>
            <a:off x="-1" y="-1"/>
            <a:ext cx="9144001" cy="5143501"/>
          </a:xfrm>
          <a:prstGeom prst="rect">
            <a:avLst/>
          </a:prstGeom>
          <a:gradFill>
            <a:gsLst>
              <a:gs pos="0">
                <a:srgbClr val="0149E9"/>
              </a:gs>
              <a:gs pos="2000">
                <a:srgbClr val="0149E9"/>
              </a:gs>
              <a:gs pos="100000">
                <a:srgbClr val="05B1EC"/>
              </a:gs>
            </a:gsLst>
            <a:lin ang="5400000" scaled="0"/>
          </a:grad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
          <p:cNvSpPr txBox="1"/>
          <p:nvPr/>
        </p:nvSpPr>
        <p:spPr>
          <a:xfrm>
            <a:off x="1195436" y="1928443"/>
            <a:ext cx="6962601" cy="3716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75"/>
              <a:buFont typeface="Arial"/>
              <a:buNone/>
            </a:pPr>
            <a:r>
              <a:rPr lang="pt-BR" sz="2475" b="1" i="0" u="none" strike="noStrike" cap="none">
                <a:solidFill>
                  <a:schemeClr val="lt1"/>
                </a:solidFill>
                <a:latin typeface="Arial"/>
                <a:ea typeface="Arial"/>
                <a:cs typeface="Arial"/>
                <a:sym typeface="Arial"/>
              </a:rPr>
              <a:t>Projeto Integrador | Social Tech Embraer</a:t>
            </a:r>
            <a:endParaRPr/>
          </a:p>
        </p:txBody>
      </p:sp>
      <p:sp>
        <p:nvSpPr>
          <p:cNvPr id="82" name="Google Shape;82;p1"/>
          <p:cNvSpPr/>
          <p:nvPr/>
        </p:nvSpPr>
        <p:spPr>
          <a:xfrm flipH="1">
            <a:off x="863375" y="1990055"/>
            <a:ext cx="222351" cy="222320"/>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
        <p:nvSpPr>
          <p:cNvPr id="83" name="Google Shape;83;p1"/>
          <p:cNvSpPr txBox="1"/>
          <p:nvPr/>
        </p:nvSpPr>
        <p:spPr>
          <a:xfrm>
            <a:off x="1195437" y="2300081"/>
            <a:ext cx="4393434" cy="3716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650"/>
              <a:buFont typeface="Arial"/>
              <a:buNone/>
            </a:pPr>
            <a:r>
              <a:rPr lang="pt-BR" sz="1650" b="0" i="0" u="none" strike="noStrike" cap="none">
                <a:solidFill>
                  <a:schemeClr val="lt1"/>
                </a:solidFill>
                <a:latin typeface="Arial"/>
                <a:ea typeface="Arial"/>
                <a:cs typeface="Arial"/>
                <a:sym typeface="Arial"/>
              </a:rPr>
              <a:t>Análise dos Custos de Transporte - Grupo 6</a:t>
            </a:r>
            <a:endParaRPr/>
          </a:p>
        </p:txBody>
      </p:sp>
      <p:sp>
        <p:nvSpPr>
          <p:cNvPr id="84" name="Google Shape;84;p1"/>
          <p:cNvSpPr txBox="1"/>
          <p:nvPr/>
        </p:nvSpPr>
        <p:spPr>
          <a:xfrm>
            <a:off x="99482" y="4771862"/>
            <a:ext cx="8957054" cy="37163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pt-BR" sz="1100" b="0" i="0" u="none" strike="noStrike" cap="none">
                <a:solidFill>
                  <a:schemeClr val="lt1"/>
                </a:solidFill>
                <a:latin typeface="Arial"/>
                <a:ea typeface="Arial"/>
                <a:cs typeface="Arial"/>
                <a:sym typeface="Arial"/>
              </a:rPr>
              <a:t>Giovanna de Luca | Isabella Qualharello | Natasha Brandão | Tahine Santos | Thamiris Neves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KANBAN</a:t>
            </a:r>
            <a:endParaRPr sz="3200" b="0" i="0" u="none" strike="noStrike" cap="none">
              <a:solidFill>
                <a:srgbClr val="0149E9"/>
              </a:solidFill>
              <a:latin typeface="Arial"/>
              <a:ea typeface="Arial"/>
              <a:cs typeface="Arial"/>
              <a:sym typeface="Arial"/>
            </a:endParaRPr>
          </a:p>
        </p:txBody>
      </p:sp>
      <p:sp>
        <p:nvSpPr>
          <p:cNvPr id="167" name="Google Shape;167;p10"/>
          <p:cNvSpPr txBox="1"/>
          <p:nvPr/>
        </p:nvSpPr>
        <p:spPr>
          <a:xfrm>
            <a:off x="981740" y="1345224"/>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Apresentação Visual</a:t>
            </a:r>
            <a:endParaRPr sz="1800" b="0" i="0" u="none" strike="noStrike" cap="none">
              <a:solidFill>
                <a:srgbClr val="7E90AB"/>
              </a:solidFill>
              <a:latin typeface="Arial"/>
              <a:ea typeface="Arial"/>
              <a:cs typeface="Arial"/>
              <a:sym typeface="Arial"/>
            </a:endParaRPr>
          </a:p>
        </p:txBody>
      </p:sp>
      <p:cxnSp>
        <p:nvCxnSpPr>
          <p:cNvPr id="168" name="Google Shape;168;p10"/>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pic>
        <p:nvPicPr>
          <p:cNvPr id="169" name="Google Shape;169;p10"/>
          <p:cNvPicPr preferRelativeResize="0"/>
          <p:nvPr/>
        </p:nvPicPr>
        <p:blipFill rotWithShape="1">
          <a:blip r:embed="rId3">
            <a:alphaModFix/>
          </a:blip>
          <a:srcRect/>
          <a:stretch/>
        </p:blipFill>
        <p:spPr>
          <a:xfrm>
            <a:off x="994086" y="1774253"/>
            <a:ext cx="7183800" cy="3096600"/>
          </a:xfrm>
          <a:prstGeom prst="roundRect">
            <a:avLst>
              <a:gd name="adj" fmla="val 16667"/>
            </a:avLst>
          </a:prstGeom>
          <a:noFill/>
          <a:ln>
            <a:noFill/>
          </a:ln>
        </p:spPr>
      </p:pic>
      <p:sp>
        <p:nvSpPr>
          <p:cNvPr id="170" name="Google Shape;170;p10"/>
          <p:cNvSpPr txBox="1"/>
          <p:nvPr/>
        </p:nvSpPr>
        <p:spPr>
          <a:xfrm>
            <a:off x="3284983" y="1474516"/>
            <a:ext cx="4575900" cy="2586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0A3E8"/>
              </a:buClr>
              <a:buSzPts val="1200"/>
              <a:buFont typeface="Arial"/>
              <a:buNone/>
            </a:pPr>
            <a:r>
              <a:rPr lang="pt-BR" sz="1200" b="0" i="0" u="sng" strike="noStrike" cap="none">
                <a:solidFill>
                  <a:srgbClr val="70A3E8"/>
                </a:solidFill>
                <a:latin typeface="Arial"/>
                <a:ea typeface="Arial"/>
                <a:cs typeface="Arial"/>
                <a:sym typeface="Arial"/>
                <a:hlinkClick r:id="rId4">
                  <a:extLst>
                    <a:ext uri="{A12FA001-AC4F-418D-AE19-62706E023703}">
                      <ahyp:hlinkClr xmlns:ahyp="http://schemas.microsoft.com/office/drawing/2018/hyperlinkcolor" val="tx"/>
                    </a:ext>
                  </a:extLst>
                </a:hlinkClick>
              </a:rPr>
              <a:t>Link do quadro</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1"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176" name="Google Shape;176;p11"/>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177" name="Google Shape;177;p11"/>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BANCO DE DADOS</a:t>
            </a:r>
            <a:endParaRPr sz="2400" b="1" i="0" u="none" strike="noStrike" cap="none">
              <a:solidFill>
                <a:srgbClr val="FFFFFF"/>
              </a:solidFill>
              <a:latin typeface="Arial"/>
              <a:ea typeface="Arial"/>
              <a:cs typeface="Arial"/>
              <a:sym typeface="Arial"/>
            </a:endParaRPr>
          </a:p>
        </p:txBody>
      </p:sp>
      <p:sp>
        <p:nvSpPr>
          <p:cNvPr id="178" name="Google Shape;178;p11"/>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BANCO DE DADOS</a:t>
            </a:r>
            <a:endParaRPr sz="3200" b="0" i="0" u="none" strike="noStrike" cap="none">
              <a:solidFill>
                <a:srgbClr val="0149E9"/>
              </a:solidFill>
              <a:latin typeface="Arial"/>
              <a:ea typeface="Arial"/>
              <a:cs typeface="Arial"/>
              <a:sym typeface="Arial"/>
            </a:endParaRPr>
          </a:p>
        </p:txBody>
      </p:sp>
      <p:sp>
        <p:nvSpPr>
          <p:cNvPr id="184" name="Google Shape;184;p12"/>
          <p:cNvSpPr txBox="1"/>
          <p:nvPr/>
        </p:nvSpPr>
        <p:spPr>
          <a:xfrm>
            <a:off x="981740" y="1345224"/>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Etapa de Pesquisa</a:t>
            </a:r>
            <a:endParaRPr sz="1800" b="0" i="0" u="none" strike="noStrike" cap="none">
              <a:solidFill>
                <a:srgbClr val="7E90AB"/>
              </a:solidFill>
              <a:latin typeface="Arial"/>
              <a:ea typeface="Arial"/>
              <a:cs typeface="Arial"/>
              <a:sym typeface="Arial"/>
            </a:endParaRPr>
          </a:p>
        </p:txBody>
      </p:sp>
      <p:cxnSp>
        <p:nvCxnSpPr>
          <p:cNvPr id="185" name="Google Shape;185;p12"/>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186" name="Google Shape;186;p12"/>
          <p:cNvSpPr txBox="1"/>
          <p:nvPr/>
        </p:nvSpPr>
        <p:spPr>
          <a:xfrm>
            <a:off x="995672" y="1953540"/>
            <a:ext cx="6988479" cy="2818016"/>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80807F"/>
              </a:buClr>
              <a:buSzPts val="1400"/>
              <a:buFont typeface="Arial"/>
              <a:buNone/>
            </a:pPr>
            <a:r>
              <a:rPr lang="pt-BR" sz="1400" b="1" i="0" u="none" strike="noStrike" cap="none" dirty="0">
                <a:solidFill>
                  <a:srgbClr val="80807F"/>
                </a:solidFill>
                <a:latin typeface="Arial"/>
                <a:ea typeface="Arial"/>
                <a:cs typeface="Arial"/>
                <a:sym typeface="Arial"/>
              </a:rPr>
              <a:t>Pesquisa dos dados/informações: </a:t>
            </a:r>
            <a:r>
              <a:rPr lang="pt-BR" sz="1400" b="0" i="0" u="none" strike="noStrike" cap="none" dirty="0">
                <a:solidFill>
                  <a:srgbClr val="80807F"/>
                </a:solidFill>
                <a:latin typeface="Arial"/>
                <a:ea typeface="Arial"/>
                <a:cs typeface="Arial"/>
                <a:sym typeface="Arial"/>
              </a:rPr>
              <a:t>representou a maior parte do nosso projeto. Uma decisão que tivemos logo no início foi de utilizar </a:t>
            </a:r>
            <a:r>
              <a:rPr lang="pt-BR" sz="1400" b="1" i="0" u="none" strike="noStrike" cap="none" dirty="0">
                <a:solidFill>
                  <a:srgbClr val="80807F"/>
                </a:solidFill>
                <a:latin typeface="Arial"/>
                <a:ea typeface="Arial"/>
                <a:cs typeface="Arial"/>
                <a:sym typeface="Arial"/>
              </a:rPr>
              <a:t>informações reais </a:t>
            </a:r>
            <a:r>
              <a:rPr lang="pt-BR" sz="1400" b="0" i="0" u="none" strike="noStrike" cap="none" dirty="0">
                <a:solidFill>
                  <a:srgbClr val="80807F"/>
                </a:solidFill>
                <a:latin typeface="Arial"/>
                <a:ea typeface="Arial"/>
                <a:cs typeface="Arial"/>
                <a:sym typeface="Arial"/>
              </a:rPr>
              <a:t>para gerar a nossa base de dados. Não queríamos trabalhar com dados fictícios.</a:t>
            </a:r>
            <a:endParaRPr dirty="0"/>
          </a:p>
          <a:p>
            <a:pPr marL="0" marR="0" lvl="0" indent="0" algn="l" rtl="0">
              <a:lnSpc>
                <a:spcPct val="120000"/>
              </a:lnSpc>
              <a:spcBef>
                <a:spcPts val="1688"/>
              </a:spcBef>
              <a:spcAft>
                <a:spcPts val="0"/>
              </a:spcAft>
              <a:buClr>
                <a:srgbClr val="80807F"/>
              </a:buClr>
              <a:buSzPts val="1400"/>
              <a:buFont typeface="Arial"/>
              <a:buNone/>
            </a:pPr>
            <a:r>
              <a:rPr lang="pt-BR" sz="1400" b="0" i="0" u="none" strike="noStrike" cap="none" dirty="0">
                <a:solidFill>
                  <a:srgbClr val="80807F"/>
                </a:solidFill>
                <a:latin typeface="Arial"/>
                <a:ea typeface="Arial"/>
                <a:cs typeface="Arial"/>
                <a:sym typeface="Arial"/>
              </a:rPr>
              <a:t>Para isso, acessamos:</a:t>
            </a:r>
            <a:br>
              <a:rPr lang="pt-BR" sz="1400" b="0" i="0" u="none" strike="noStrike" cap="none" dirty="0">
                <a:solidFill>
                  <a:srgbClr val="80807F"/>
                </a:solidFill>
                <a:latin typeface="Arial"/>
                <a:ea typeface="Arial"/>
                <a:cs typeface="Arial"/>
                <a:sym typeface="Arial"/>
              </a:rPr>
            </a:br>
            <a:r>
              <a:rPr lang="pt-BR" sz="1400" b="0" i="0" u="none" strike="noStrike" cap="none" dirty="0">
                <a:solidFill>
                  <a:srgbClr val="80807F"/>
                </a:solidFill>
                <a:latin typeface="Arial"/>
                <a:ea typeface="Arial"/>
                <a:cs typeface="Arial"/>
                <a:sym typeface="Arial"/>
              </a:rPr>
              <a:t>- Site de Relações com Investidores (RI) da Embraer;</a:t>
            </a:r>
            <a:br>
              <a:rPr lang="pt-BR" sz="1400" b="0" i="0" u="none" strike="noStrike" cap="none" dirty="0">
                <a:solidFill>
                  <a:srgbClr val="80807F"/>
                </a:solidFill>
                <a:latin typeface="Arial"/>
                <a:ea typeface="Arial"/>
                <a:cs typeface="Arial"/>
                <a:sym typeface="Arial"/>
              </a:rPr>
            </a:br>
            <a:r>
              <a:rPr lang="pt-BR" sz="1400" b="0" i="0" u="none" strike="noStrike" cap="none" dirty="0">
                <a:solidFill>
                  <a:srgbClr val="80807F"/>
                </a:solidFill>
                <a:latin typeface="Arial"/>
                <a:ea typeface="Arial"/>
                <a:cs typeface="Arial"/>
                <a:sym typeface="Arial"/>
              </a:rPr>
              <a:t>- Site institucional da Embraer;</a:t>
            </a:r>
            <a:br>
              <a:rPr lang="pt-BR" sz="1400" b="0" i="0" u="none" strike="noStrike" cap="none" dirty="0">
                <a:solidFill>
                  <a:srgbClr val="80807F"/>
                </a:solidFill>
                <a:latin typeface="Arial"/>
                <a:ea typeface="Arial"/>
                <a:cs typeface="Arial"/>
                <a:sym typeface="Arial"/>
              </a:rPr>
            </a:br>
            <a:r>
              <a:rPr lang="pt-BR" sz="1400" b="0" i="0" u="none" strike="noStrike" cap="none" dirty="0">
                <a:solidFill>
                  <a:srgbClr val="80807F"/>
                </a:solidFill>
                <a:latin typeface="Arial"/>
                <a:ea typeface="Arial"/>
                <a:cs typeface="Arial"/>
                <a:sym typeface="Arial"/>
              </a:rPr>
              <a:t>- Artigos;</a:t>
            </a:r>
            <a:br>
              <a:rPr lang="pt-BR" sz="1400" b="0" i="0" u="none" strike="noStrike" cap="none" dirty="0">
                <a:solidFill>
                  <a:srgbClr val="80807F"/>
                </a:solidFill>
                <a:latin typeface="Arial"/>
                <a:ea typeface="Arial"/>
                <a:cs typeface="Arial"/>
                <a:sym typeface="Arial"/>
              </a:rPr>
            </a:br>
            <a:r>
              <a:rPr lang="pt-BR" sz="1400" b="0" i="0" u="none" strike="noStrike" cap="none" dirty="0">
                <a:solidFill>
                  <a:srgbClr val="80807F"/>
                </a:solidFill>
                <a:latin typeface="Arial"/>
                <a:ea typeface="Arial"/>
                <a:cs typeface="Arial"/>
                <a:sym typeface="Arial"/>
              </a:rPr>
              <a:t>- Relatórios de universidades;</a:t>
            </a:r>
            <a:br>
              <a:rPr lang="pt-BR" sz="1400" b="0" i="0" u="none" strike="noStrike" cap="none" dirty="0">
                <a:solidFill>
                  <a:srgbClr val="80807F"/>
                </a:solidFill>
                <a:latin typeface="Arial"/>
                <a:ea typeface="Arial"/>
                <a:cs typeface="Arial"/>
                <a:sym typeface="Arial"/>
              </a:rPr>
            </a:br>
            <a:r>
              <a:rPr lang="pt-BR" sz="1400" b="0" i="0" u="none" strike="noStrike" cap="none" dirty="0">
                <a:solidFill>
                  <a:srgbClr val="80807F"/>
                </a:solidFill>
                <a:latin typeface="Arial"/>
                <a:ea typeface="Arial"/>
                <a:cs typeface="Arial"/>
                <a:sym typeface="Arial"/>
              </a:rPr>
              <a:t>- Notícias sobre a empresa, mercado de aviação (brasileiro e internacional), evolução dos preços de combustível, entre outros.</a:t>
            </a:r>
            <a:endParaRPr dirty="0"/>
          </a:p>
        </p:txBody>
      </p:sp>
      <p:grpSp>
        <p:nvGrpSpPr>
          <p:cNvPr id="187" name="Google Shape;187;p12"/>
          <p:cNvGrpSpPr/>
          <p:nvPr/>
        </p:nvGrpSpPr>
        <p:grpSpPr>
          <a:xfrm>
            <a:off x="662807" y="2026842"/>
            <a:ext cx="164949" cy="167727"/>
            <a:chOff x="9765030" y="5301360"/>
            <a:chExt cx="535431" cy="544449"/>
          </a:xfrm>
        </p:grpSpPr>
        <p:sp>
          <p:nvSpPr>
            <p:cNvPr id="188" name="Google Shape;188;p12"/>
            <p:cNvSpPr/>
            <p:nvPr/>
          </p:nvSpPr>
          <p:spPr>
            <a:xfrm>
              <a:off x="9765030" y="5301360"/>
              <a:ext cx="467232" cy="467233"/>
            </a:xfrm>
            <a:custGeom>
              <a:avLst/>
              <a:gdLst/>
              <a:ahLst/>
              <a:cxnLst/>
              <a:rect l="l" t="t" r="r" b="b"/>
              <a:pathLst>
                <a:path w="467232" h="467233" extrusionOk="0">
                  <a:moveTo>
                    <a:pt x="233552" y="467233"/>
                  </a:moveTo>
                  <a:cubicBezTo>
                    <a:pt x="104775" y="467233"/>
                    <a:pt x="0" y="362458"/>
                    <a:pt x="0" y="233680"/>
                  </a:cubicBezTo>
                  <a:cubicBezTo>
                    <a:pt x="0" y="104902"/>
                    <a:pt x="104775" y="0"/>
                    <a:pt x="233552" y="0"/>
                  </a:cubicBezTo>
                  <a:cubicBezTo>
                    <a:pt x="362331" y="0"/>
                    <a:pt x="467106" y="104775"/>
                    <a:pt x="467233" y="233553"/>
                  </a:cubicBezTo>
                  <a:cubicBezTo>
                    <a:pt x="467233" y="362458"/>
                    <a:pt x="362458" y="467233"/>
                    <a:pt x="233552" y="467233"/>
                  </a:cubicBezTo>
                  <a:moveTo>
                    <a:pt x="233680" y="46990"/>
                  </a:moveTo>
                  <a:cubicBezTo>
                    <a:pt x="130683" y="46990"/>
                    <a:pt x="46989" y="130810"/>
                    <a:pt x="46989" y="233807"/>
                  </a:cubicBezTo>
                  <a:cubicBezTo>
                    <a:pt x="46989" y="336677"/>
                    <a:pt x="130810" y="420497"/>
                    <a:pt x="233680" y="420497"/>
                  </a:cubicBezTo>
                  <a:cubicBezTo>
                    <a:pt x="336676" y="420497"/>
                    <a:pt x="420497" y="336804"/>
                    <a:pt x="420497" y="233807"/>
                  </a:cubicBezTo>
                  <a:cubicBezTo>
                    <a:pt x="420370" y="130683"/>
                    <a:pt x="336550" y="46990"/>
                    <a:pt x="233680" y="46990"/>
                  </a:cubicBezTo>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189" name="Google Shape;189;p12"/>
            <p:cNvSpPr/>
            <p:nvPr/>
          </p:nvSpPr>
          <p:spPr>
            <a:xfrm>
              <a:off x="9843769" y="5380228"/>
              <a:ext cx="154813" cy="154812"/>
            </a:xfrm>
            <a:custGeom>
              <a:avLst/>
              <a:gdLst/>
              <a:ahLst/>
              <a:cxnLst/>
              <a:rect l="l" t="t" r="r" b="b"/>
              <a:pathLst>
                <a:path w="154813" h="154812" extrusionOk="0">
                  <a:moveTo>
                    <a:pt x="23495" y="154813"/>
                  </a:moveTo>
                  <a:lnTo>
                    <a:pt x="0" y="154813"/>
                  </a:lnTo>
                  <a:cubicBezTo>
                    <a:pt x="0" y="69469"/>
                    <a:pt x="69469" y="0"/>
                    <a:pt x="154813" y="0"/>
                  </a:cubicBezTo>
                  <a:lnTo>
                    <a:pt x="154813" y="23368"/>
                  </a:lnTo>
                  <a:cubicBezTo>
                    <a:pt x="82550" y="23368"/>
                    <a:pt x="23623" y="82296"/>
                    <a:pt x="23495" y="154813"/>
                  </a:cubicBezTo>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190" name="Google Shape;190;p12"/>
            <p:cNvSpPr/>
            <p:nvPr/>
          </p:nvSpPr>
          <p:spPr>
            <a:xfrm>
              <a:off x="10123169" y="5668518"/>
              <a:ext cx="177292" cy="177291"/>
            </a:xfrm>
            <a:custGeom>
              <a:avLst/>
              <a:gdLst/>
              <a:ahLst/>
              <a:cxnLst/>
              <a:rect l="l" t="t" r="r" b="b"/>
              <a:pathLst>
                <a:path w="177292" h="177291" extrusionOk="0">
                  <a:moveTo>
                    <a:pt x="153797" y="177292"/>
                  </a:moveTo>
                  <a:cubicBezTo>
                    <a:pt x="147828" y="177292"/>
                    <a:pt x="141859" y="175006"/>
                    <a:pt x="137287" y="170434"/>
                  </a:cubicBezTo>
                  <a:lnTo>
                    <a:pt x="6858" y="40005"/>
                  </a:lnTo>
                  <a:cubicBezTo>
                    <a:pt x="-2286" y="30861"/>
                    <a:pt x="-2286" y="16002"/>
                    <a:pt x="6858" y="6858"/>
                  </a:cubicBezTo>
                  <a:cubicBezTo>
                    <a:pt x="16002" y="-2286"/>
                    <a:pt x="30861" y="-2286"/>
                    <a:pt x="40005" y="6858"/>
                  </a:cubicBezTo>
                  <a:lnTo>
                    <a:pt x="170434" y="137287"/>
                  </a:lnTo>
                  <a:cubicBezTo>
                    <a:pt x="179578" y="146431"/>
                    <a:pt x="179578" y="161290"/>
                    <a:pt x="170434" y="170434"/>
                  </a:cubicBezTo>
                  <a:cubicBezTo>
                    <a:pt x="165862" y="175006"/>
                    <a:pt x="159893" y="177292"/>
                    <a:pt x="153797" y="177292"/>
                  </a:cubicBezTo>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BANCO DE DADOS</a:t>
            </a:r>
            <a:endParaRPr sz="3200" b="0" i="0" u="none" strike="noStrike" cap="none">
              <a:solidFill>
                <a:srgbClr val="0149E9"/>
              </a:solidFill>
              <a:latin typeface="Arial"/>
              <a:ea typeface="Arial"/>
              <a:cs typeface="Arial"/>
              <a:sym typeface="Arial"/>
            </a:endParaRPr>
          </a:p>
        </p:txBody>
      </p:sp>
      <p:sp>
        <p:nvSpPr>
          <p:cNvPr id="196" name="Google Shape;196;p13"/>
          <p:cNvSpPr txBox="1"/>
          <p:nvPr/>
        </p:nvSpPr>
        <p:spPr>
          <a:xfrm>
            <a:off x="981740" y="1345224"/>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Construção da Base</a:t>
            </a:r>
            <a:endParaRPr sz="1800" b="0" i="0" u="none" strike="noStrike" cap="none">
              <a:solidFill>
                <a:srgbClr val="7E90AB"/>
              </a:solidFill>
              <a:latin typeface="Arial"/>
              <a:ea typeface="Arial"/>
              <a:cs typeface="Arial"/>
              <a:sym typeface="Arial"/>
            </a:endParaRPr>
          </a:p>
        </p:txBody>
      </p:sp>
      <p:cxnSp>
        <p:nvCxnSpPr>
          <p:cNvPr id="197" name="Google Shape;197;p13"/>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198" name="Google Shape;198;p13"/>
          <p:cNvSpPr txBox="1"/>
          <p:nvPr/>
        </p:nvSpPr>
        <p:spPr>
          <a:xfrm>
            <a:off x="995672" y="1953540"/>
            <a:ext cx="6982610" cy="2736968"/>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Pedidos: </a:t>
            </a:r>
            <a:r>
              <a:rPr lang="pt-BR" sz="1400" b="0" i="0" u="none" strike="noStrike" cap="none">
                <a:solidFill>
                  <a:srgbClr val="80807F"/>
                </a:solidFill>
                <a:latin typeface="Arial"/>
                <a:ea typeface="Arial"/>
                <a:cs typeface="Arial"/>
                <a:sym typeface="Arial"/>
              </a:rPr>
              <a:t>levantamos os dados de pedidos em carteira e informações entrega de aeronaves comerciais e executivas;</a:t>
            </a:r>
            <a:endParaRPr/>
          </a:p>
          <a:p>
            <a:pPr marL="0" marR="0" lvl="0" indent="0" algn="l" rtl="0">
              <a:lnSpc>
                <a:spcPct val="120000"/>
              </a:lnSpc>
              <a:spcBef>
                <a:spcPts val="1688"/>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Clientes: </a:t>
            </a:r>
            <a:r>
              <a:rPr lang="pt-BR" sz="1400" b="0" i="0" u="none" strike="noStrike" cap="none">
                <a:solidFill>
                  <a:srgbClr val="80807F"/>
                </a:solidFill>
                <a:latin typeface="Arial"/>
                <a:ea typeface="Arial"/>
                <a:cs typeface="Arial"/>
                <a:sym typeface="Arial"/>
              </a:rPr>
              <a:t>compilamos a lista dos principais países e companhias aéreas que receberão os modelos fabricados pela Embraer;</a:t>
            </a:r>
            <a:endParaRPr/>
          </a:p>
          <a:p>
            <a:pPr marL="0" marR="0" lvl="0" indent="0" algn="l" rtl="0">
              <a:lnSpc>
                <a:spcPct val="120000"/>
              </a:lnSpc>
              <a:spcBef>
                <a:spcPts val="1688"/>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Aeronaves:</a:t>
            </a:r>
            <a:r>
              <a:rPr lang="pt-BR" sz="1400" b="0" i="0" u="none" strike="noStrike" cap="none">
                <a:solidFill>
                  <a:srgbClr val="80807F"/>
                </a:solidFill>
                <a:latin typeface="Arial"/>
                <a:ea typeface="Arial"/>
                <a:cs typeface="Arial"/>
                <a:sym typeface="Arial"/>
              </a:rPr>
              <a:t> levantamos todos os modelos de aeronaves e suas especificações (autonomia, tamanho do tanque, peso, data de fabricação...);</a:t>
            </a:r>
            <a:endParaRPr/>
          </a:p>
          <a:p>
            <a:pPr marL="0" marR="0" lvl="0" indent="0" algn="l" rtl="0">
              <a:lnSpc>
                <a:spcPct val="120000"/>
              </a:lnSpc>
              <a:spcBef>
                <a:spcPts val="1688"/>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Frete: </a:t>
            </a:r>
            <a:r>
              <a:rPr lang="pt-BR" sz="1400" b="0" i="0" u="none" strike="noStrike" cap="none">
                <a:solidFill>
                  <a:srgbClr val="80807F"/>
                </a:solidFill>
                <a:latin typeface="Arial"/>
                <a:ea typeface="Arial"/>
                <a:cs typeface="Arial"/>
                <a:sym typeface="Arial"/>
              </a:rPr>
              <a:t>puxamos informações sobre os tipos de combustíveis utilizados, variação do custo por litro, como ocorre o transporte de mercadorias (no caso, aeronaves prontas).</a:t>
            </a:r>
            <a:endParaRPr sz="1400" b="1" i="0" u="none" strike="noStrike" cap="none">
              <a:solidFill>
                <a:srgbClr val="80807F"/>
              </a:solidFill>
              <a:latin typeface="Arial"/>
              <a:ea typeface="Arial"/>
              <a:cs typeface="Arial"/>
              <a:sym typeface="Arial"/>
            </a:endParaRPr>
          </a:p>
        </p:txBody>
      </p:sp>
      <p:grpSp>
        <p:nvGrpSpPr>
          <p:cNvPr id="199" name="Google Shape;199;p13"/>
          <p:cNvGrpSpPr/>
          <p:nvPr/>
        </p:nvGrpSpPr>
        <p:grpSpPr>
          <a:xfrm>
            <a:off x="622840" y="2026822"/>
            <a:ext cx="184238" cy="148321"/>
            <a:chOff x="7851393" y="10316336"/>
            <a:chExt cx="598043" cy="481456"/>
          </a:xfrm>
        </p:grpSpPr>
        <p:sp>
          <p:nvSpPr>
            <p:cNvPr id="200" name="Google Shape;200;p13"/>
            <p:cNvSpPr/>
            <p:nvPr/>
          </p:nvSpPr>
          <p:spPr>
            <a:xfrm>
              <a:off x="7851393" y="10316336"/>
              <a:ext cx="598043" cy="481456"/>
            </a:xfrm>
            <a:custGeom>
              <a:avLst/>
              <a:gdLst/>
              <a:ahLst/>
              <a:cxnLst/>
              <a:rect l="l" t="t" r="r" b="b"/>
              <a:pathLst>
                <a:path w="598043" h="481456" extrusionOk="0">
                  <a:moveTo>
                    <a:pt x="540259" y="481457"/>
                  </a:moveTo>
                  <a:lnTo>
                    <a:pt x="57786" y="481457"/>
                  </a:lnTo>
                  <a:cubicBezTo>
                    <a:pt x="25908" y="481457"/>
                    <a:pt x="0" y="455549"/>
                    <a:pt x="0" y="423672"/>
                  </a:cubicBezTo>
                  <a:lnTo>
                    <a:pt x="0" y="57785"/>
                  </a:lnTo>
                  <a:cubicBezTo>
                    <a:pt x="0" y="25908"/>
                    <a:pt x="25908" y="0"/>
                    <a:pt x="57786" y="0"/>
                  </a:cubicBezTo>
                  <a:lnTo>
                    <a:pt x="540259" y="0"/>
                  </a:lnTo>
                  <a:cubicBezTo>
                    <a:pt x="572136" y="0"/>
                    <a:pt x="598043" y="25908"/>
                    <a:pt x="598043" y="57785"/>
                  </a:cubicBezTo>
                  <a:lnTo>
                    <a:pt x="598043" y="423672"/>
                  </a:lnTo>
                  <a:cubicBezTo>
                    <a:pt x="597916" y="455549"/>
                    <a:pt x="572009" y="481457"/>
                    <a:pt x="540259" y="481457"/>
                  </a:cubicBezTo>
                  <a:close/>
                  <a:moveTo>
                    <a:pt x="57658" y="26035"/>
                  </a:moveTo>
                  <a:cubicBezTo>
                    <a:pt x="40132" y="26035"/>
                    <a:pt x="25908" y="40259"/>
                    <a:pt x="25908" y="57785"/>
                  </a:cubicBezTo>
                  <a:lnTo>
                    <a:pt x="25908" y="423672"/>
                  </a:lnTo>
                  <a:cubicBezTo>
                    <a:pt x="25908" y="441198"/>
                    <a:pt x="40132" y="455422"/>
                    <a:pt x="57658" y="455422"/>
                  </a:cubicBezTo>
                  <a:lnTo>
                    <a:pt x="540131" y="455422"/>
                  </a:lnTo>
                  <a:cubicBezTo>
                    <a:pt x="557657" y="455422"/>
                    <a:pt x="571881" y="441198"/>
                    <a:pt x="571881" y="423672"/>
                  </a:cubicBezTo>
                  <a:lnTo>
                    <a:pt x="571881" y="57785"/>
                  </a:lnTo>
                  <a:cubicBezTo>
                    <a:pt x="571881" y="40259"/>
                    <a:pt x="557657" y="26035"/>
                    <a:pt x="540131" y="26035"/>
                  </a:cubicBezTo>
                  <a:lnTo>
                    <a:pt x="57658" y="26035"/>
                  </a:lnTo>
                  <a:close/>
                </a:path>
              </a:pathLst>
            </a:custGeom>
            <a:solidFill>
              <a:srgbClr val="004BE7"/>
            </a:solidFill>
            <a:ln w="9525" cap="flat" cmpd="sng">
              <a:solidFill>
                <a:srgbClr val="004BE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1" name="Google Shape;201;p13"/>
            <p:cNvSpPr/>
            <p:nvPr/>
          </p:nvSpPr>
          <p:spPr>
            <a:xfrm>
              <a:off x="7856601" y="10430129"/>
              <a:ext cx="573785" cy="26161"/>
            </a:xfrm>
            <a:custGeom>
              <a:avLst/>
              <a:gdLst/>
              <a:ahLst/>
              <a:cxnLst/>
              <a:rect l="l" t="t" r="r" b="b"/>
              <a:pathLst>
                <a:path w="573785" h="26161" extrusionOk="0">
                  <a:moveTo>
                    <a:pt x="560705" y="26162"/>
                  </a:moveTo>
                  <a:lnTo>
                    <a:pt x="13081" y="26162"/>
                  </a:lnTo>
                  <a:cubicBezTo>
                    <a:pt x="5842" y="26162"/>
                    <a:pt x="0" y="20320"/>
                    <a:pt x="0" y="13081"/>
                  </a:cubicBezTo>
                  <a:cubicBezTo>
                    <a:pt x="0" y="5842"/>
                    <a:pt x="5842" y="0"/>
                    <a:pt x="13081" y="0"/>
                  </a:cubicBezTo>
                  <a:lnTo>
                    <a:pt x="560705" y="0"/>
                  </a:lnTo>
                  <a:cubicBezTo>
                    <a:pt x="567944" y="0"/>
                    <a:pt x="573786" y="5842"/>
                    <a:pt x="573786" y="13081"/>
                  </a:cubicBezTo>
                  <a:cubicBezTo>
                    <a:pt x="573786" y="20320"/>
                    <a:pt x="567944" y="26162"/>
                    <a:pt x="560705" y="26162"/>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2" name="Google Shape;202;p13"/>
            <p:cNvSpPr/>
            <p:nvPr/>
          </p:nvSpPr>
          <p:spPr>
            <a:xfrm>
              <a:off x="7936610" y="10527665"/>
              <a:ext cx="340614" cy="26161"/>
            </a:xfrm>
            <a:custGeom>
              <a:avLst/>
              <a:gdLst/>
              <a:ahLst/>
              <a:cxnLst/>
              <a:rect l="l" t="t" r="r" b="b"/>
              <a:pathLst>
                <a:path w="340614" h="26161" extrusionOk="0">
                  <a:moveTo>
                    <a:pt x="327533" y="26162"/>
                  </a:moveTo>
                  <a:lnTo>
                    <a:pt x="13081" y="26162"/>
                  </a:lnTo>
                  <a:cubicBezTo>
                    <a:pt x="5842" y="26162"/>
                    <a:pt x="0" y="20320"/>
                    <a:pt x="0" y="13081"/>
                  </a:cubicBezTo>
                  <a:cubicBezTo>
                    <a:pt x="0" y="5842"/>
                    <a:pt x="5842" y="0"/>
                    <a:pt x="13081" y="0"/>
                  </a:cubicBezTo>
                  <a:lnTo>
                    <a:pt x="327533" y="0"/>
                  </a:lnTo>
                  <a:cubicBezTo>
                    <a:pt x="334772" y="0"/>
                    <a:pt x="340614" y="5842"/>
                    <a:pt x="340614" y="13081"/>
                  </a:cubicBezTo>
                  <a:cubicBezTo>
                    <a:pt x="340614" y="20320"/>
                    <a:pt x="334772" y="26162"/>
                    <a:pt x="327533" y="26162"/>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3" name="Google Shape;203;p13"/>
            <p:cNvSpPr/>
            <p:nvPr/>
          </p:nvSpPr>
          <p:spPr>
            <a:xfrm>
              <a:off x="7936610" y="10595482"/>
              <a:ext cx="340614" cy="26161"/>
            </a:xfrm>
            <a:custGeom>
              <a:avLst/>
              <a:gdLst/>
              <a:ahLst/>
              <a:cxnLst/>
              <a:rect l="l" t="t" r="r" b="b"/>
              <a:pathLst>
                <a:path w="340614" h="26161" extrusionOk="0">
                  <a:moveTo>
                    <a:pt x="327533" y="26162"/>
                  </a:moveTo>
                  <a:lnTo>
                    <a:pt x="13081" y="26162"/>
                  </a:lnTo>
                  <a:cubicBezTo>
                    <a:pt x="5842" y="26162"/>
                    <a:pt x="0" y="20320"/>
                    <a:pt x="0" y="13081"/>
                  </a:cubicBezTo>
                  <a:cubicBezTo>
                    <a:pt x="0" y="5842"/>
                    <a:pt x="5842" y="0"/>
                    <a:pt x="13081" y="0"/>
                  </a:cubicBezTo>
                  <a:lnTo>
                    <a:pt x="327533" y="0"/>
                  </a:lnTo>
                  <a:cubicBezTo>
                    <a:pt x="334772" y="0"/>
                    <a:pt x="340614" y="5842"/>
                    <a:pt x="340614" y="13081"/>
                  </a:cubicBezTo>
                  <a:cubicBezTo>
                    <a:pt x="340614" y="20320"/>
                    <a:pt x="334772" y="26162"/>
                    <a:pt x="327533" y="26162"/>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4" name="Google Shape;204;p13"/>
            <p:cNvSpPr/>
            <p:nvPr/>
          </p:nvSpPr>
          <p:spPr>
            <a:xfrm>
              <a:off x="7936610" y="10663173"/>
              <a:ext cx="340614" cy="26161"/>
            </a:xfrm>
            <a:custGeom>
              <a:avLst/>
              <a:gdLst/>
              <a:ahLst/>
              <a:cxnLst/>
              <a:rect l="l" t="t" r="r" b="b"/>
              <a:pathLst>
                <a:path w="340614" h="26161" extrusionOk="0">
                  <a:moveTo>
                    <a:pt x="327533" y="26162"/>
                  </a:moveTo>
                  <a:lnTo>
                    <a:pt x="13081" y="26162"/>
                  </a:lnTo>
                  <a:cubicBezTo>
                    <a:pt x="5842" y="26162"/>
                    <a:pt x="0" y="20320"/>
                    <a:pt x="0" y="13081"/>
                  </a:cubicBezTo>
                  <a:cubicBezTo>
                    <a:pt x="0" y="5842"/>
                    <a:pt x="5842" y="0"/>
                    <a:pt x="13081" y="0"/>
                  </a:cubicBezTo>
                  <a:lnTo>
                    <a:pt x="327533" y="0"/>
                  </a:lnTo>
                  <a:cubicBezTo>
                    <a:pt x="334772" y="0"/>
                    <a:pt x="340614" y="5842"/>
                    <a:pt x="340614" y="13081"/>
                  </a:cubicBezTo>
                  <a:cubicBezTo>
                    <a:pt x="340614" y="20447"/>
                    <a:pt x="334772" y="26162"/>
                    <a:pt x="327533" y="26162"/>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5" name="Google Shape;205;p13"/>
            <p:cNvSpPr/>
            <p:nvPr/>
          </p:nvSpPr>
          <p:spPr>
            <a:xfrm>
              <a:off x="7929753" y="10367644"/>
              <a:ext cx="42671" cy="42672"/>
            </a:xfrm>
            <a:custGeom>
              <a:avLst/>
              <a:gdLst/>
              <a:ahLst/>
              <a:cxnLst/>
              <a:rect l="l" t="t" r="r" b="b"/>
              <a:pathLst>
                <a:path w="42671" h="42672" extrusionOk="0">
                  <a:moveTo>
                    <a:pt x="42672" y="21337"/>
                  </a:moveTo>
                  <a:cubicBezTo>
                    <a:pt x="42672" y="33148"/>
                    <a:pt x="33147" y="42673"/>
                    <a:pt x="21336" y="42673"/>
                  </a:cubicBezTo>
                  <a:cubicBezTo>
                    <a:pt x="9525" y="42673"/>
                    <a:pt x="0" y="33148"/>
                    <a:pt x="0" y="21337"/>
                  </a:cubicBezTo>
                  <a:cubicBezTo>
                    <a:pt x="0" y="9525"/>
                    <a:pt x="9525" y="0"/>
                    <a:pt x="21336" y="0"/>
                  </a:cubicBezTo>
                  <a:cubicBezTo>
                    <a:pt x="33147" y="0"/>
                    <a:pt x="42672" y="9525"/>
                    <a:pt x="42672" y="21337"/>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6" name="Google Shape;206;p13"/>
            <p:cNvSpPr/>
            <p:nvPr/>
          </p:nvSpPr>
          <p:spPr>
            <a:xfrm>
              <a:off x="8333740" y="10367644"/>
              <a:ext cx="42671" cy="42672"/>
            </a:xfrm>
            <a:custGeom>
              <a:avLst/>
              <a:gdLst/>
              <a:ahLst/>
              <a:cxnLst/>
              <a:rect l="l" t="t" r="r" b="b"/>
              <a:pathLst>
                <a:path w="42671" h="42672" extrusionOk="0">
                  <a:moveTo>
                    <a:pt x="42672" y="21337"/>
                  </a:moveTo>
                  <a:cubicBezTo>
                    <a:pt x="42672" y="33148"/>
                    <a:pt x="33147" y="42673"/>
                    <a:pt x="21336" y="42673"/>
                  </a:cubicBezTo>
                  <a:cubicBezTo>
                    <a:pt x="9525" y="42673"/>
                    <a:pt x="0" y="33148"/>
                    <a:pt x="0" y="21337"/>
                  </a:cubicBezTo>
                  <a:cubicBezTo>
                    <a:pt x="0" y="9525"/>
                    <a:pt x="9525" y="0"/>
                    <a:pt x="21336" y="0"/>
                  </a:cubicBezTo>
                  <a:cubicBezTo>
                    <a:pt x="33020" y="0"/>
                    <a:pt x="42672" y="9525"/>
                    <a:pt x="42672" y="21337"/>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sp>
          <p:nvSpPr>
            <p:cNvPr id="207" name="Google Shape;207;p13"/>
            <p:cNvSpPr/>
            <p:nvPr/>
          </p:nvSpPr>
          <p:spPr>
            <a:xfrm>
              <a:off x="8019288" y="10367644"/>
              <a:ext cx="42671" cy="42672"/>
            </a:xfrm>
            <a:custGeom>
              <a:avLst/>
              <a:gdLst/>
              <a:ahLst/>
              <a:cxnLst/>
              <a:rect l="l" t="t" r="r" b="b"/>
              <a:pathLst>
                <a:path w="42671" h="42672" extrusionOk="0">
                  <a:moveTo>
                    <a:pt x="42672" y="21337"/>
                  </a:moveTo>
                  <a:cubicBezTo>
                    <a:pt x="42672" y="33148"/>
                    <a:pt x="33147" y="42673"/>
                    <a:pt x="21336" y="42673"/>
                  </a:cubicBezTo>
                  <a:cubicBezTo>
                    <a:pt x="9525" y="42673"/>
                    <a:pt x="0" y="33148"/>
                    <a:pt x="0" y="21337"/>
                  </a:cubicBezTo>
                  <a:cubicBezTo>
                    <a:pt x="0" y="9525"/>
                    <a:pt x="9525" y="0"/>
                    <a:pt x="21336" y="0"/>
                  </a:cubicBezTo>
                  <a:cubicBezTo>
                    <a:pt x="33020" y="0"/>
                    <a:pt x="42672" y="9525"/>
                    <a:pt x="42672" y="21337"/>
                  </a:cubicBezTo>
                  <a:close/>
                </a:path>
              </a:pathLst>
            </a:custGeom>
            <a:solidFill>
              <a:srgbClr val="004BE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675"/>
                <a:buFont typeface="Arial"/>
                <a:buNone/>
              </a:pPr>
              <a:endParaRPr sz="675"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p:nvPr/>
        </p:nvSpPr>
        <p:spPr>
          <a:xfrm>
            <a:off x="994086" y="7927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BANCO DE DADOS</a:t>
            </a:r>
            <a:endParaRPr sz="3200" b="0" i="0" u="none" strike="noStrike" cap="none">
              <a:solidFill>
                <a:srgbClr val="0149E9"/>
              </a:solidFill>
              <a:latin typeface="Arial"/>
              <a:ea typeface="Arial"/>
              <a:cs typeface="Arial"/>
              <a:sym typeface="Arial"/>
            </a:endParaRPr>
          </a:p>
        </p:txBody>
      </p:sp>
      <p:sp>
        <p:nvSpPr>
          <p:cNvPr id="213" name="Google Shape;213;p14"/>
          <p:cNvSpPr txBox="1"/>
          <p:nvPr/>
        </p:nvSpPr>
        <p:spPr>
          <a:xfrm>
            <a:off x="981740" y="1192824"/>
            <a:ext cx="29058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Dados Faltantes</a:t>
            </a:r>
            <a:endParaRPr sz="1800" b="0" i="0" u="none" strike="noStrike" cap="none">
              <a:solidFill>
                <a:srgbClr val="7E90AB"/>
              </a:solidFill>
              <a:latin typeface="Arial"/>
              <a:ea typeface="Arial"/>
              <a:cs typeface="Arial"/>
              <a:sym typeface="Arial"/>
            </a:endParaRPr>
          </a:p>
        </p:txBody>
      </p:sp>
      <p:cxnSp>
        <p:nvCxnSpPr>
          <p:cNvPr id="214" name="Google Shape;214;p14"/>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215" name="Google Shape;215;p14"/>
          <p:cNvSpPr txBox="1"/>
          <p:nvPr/>
        </p:nvSpPr>
        <p:spPr>
          <a:xfrm>
            <a:off x="995671" y="1697773"/>
            <a:ext cx="7456500" cy="3242100"/>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Geração de dados:</a:t>
            </a:r>
            <a:r>
              <a:rPr lang="pt-BR" sz="1400" b="0" i="0" u="none" strike="noStrike" cap="none">
                <a:solidFill>
                  <a:srgbClr val="80807F"/>
                </a:solidFill>
                <a:latin typeface="Arial"/>
                <a:ea typeface="Arial"/>
                <a:cs typeface="Arial"/>
                <a:sym typeface="Arial"/>
              </a:rPr>
              <a:t> </a:t>
            </a:r>
            <a:r>
              <a:rPr lang="pt-BR" sz="1400" b="0" i="0" u="sng" strike="noStrike" cap="none">
                <a:solidFill>
                  <a:srgbClr val="70A3E8"/>
                </a:solidFill>
                <a:latin typeface="Arial"/>
                <a:ea typeface="Arial"/>
                <a:cs typeface="Arial"/>
                <a:sym typeface="Arial"/>
                <a:hlinkClick r:id="rId3">
                  <a:extLst>
                    <a:ext uri="{A12FA001-AC4F-418D-AE19-62706E023703}">
                      <ahyp:hlinkClr xmlns:ahyp="http://schemas.microsoft.com/office/drawing/2018/hyperlinkcolor" val="tx"/>
                    </a:ext>
                  </a:extLst>
                </a:hlinkClick>
              </a:rPr>
              <a:t>geramos 02 bases de dados</a:t>
            </a:r>
            <a:r>
              <a:rPr lang="pt-BR" sz="1400" b="0" i="0" u="none" strike="noStrike" cap="none">
                <a:solidFill>
                  <a:srgbClr val="80807F"/>
                </a:solidFill>
                <a:latin typeface="Arial"/>
                <a:ea typeface="Arial"/>
                <a:cs typeface="Arial"/>
                <a:sym typeface="Arial"/>
              </a:rPr>
              <a:t>, sendo uma de Aeronaves Comerciais (2003-2023); e outra de Executivas (2013 – 2023). Para complementar informações faltantes, </a:t>
            </a:r>
            <a:r>
              <a:rPr lang="pt-BR" sz="1400" b="0" i="0" u="sng" strike="noStrike" cap="none">
                <a:solidFill>
                  <a:srgbClr val="70A3E8"/>
                </a:solidFill>
                <a:latin typeface="Arial"/>
                <a:ea typeface="Arial"/>
                <a:cs typeface="Arial"/>
                <a:sym typeface="Arial"/>
                <a:hlinkClick r:id="rId4">
                  <a:extLst>
                    <a:ext uri="{A12FA001-AC4F-418D-AE19-62706E023703}">
                      <ahyp:hlinkClr xmlns:ahyp="http://schemas.microsoft.com/office/drawing/2018/hyperlinkcolor" val="tx"/>
                    </a:ext>
                  </a:extLst>
                </a:hlinkClick>
              </a:rPr>
              <a:t>geramos dados aleatórios</a:t>
            </a:r>
            <a:r>
              <a:rPr lang="pt-BR" sz="1400" b="0" i="0" u="none" strike="noStrike" cap="none">
                <a:solidFill>
                  <a:srgbClr val="70A3E8"/>
                </a:solidFill>
                <a:latin typeface="Arial"/>
                <a:ea typeface="Arial"/>
                <a:cs typeface="Arial"/>
                <a:sym typeface="Arial"/>
              </a:rPr>
              <a:t> </a:t>
            </a:r>
            <a:r>
              <a:rPr lang="pt-BR" sz="1400" b="0" i="0" u="none" strike="noStrike" cap="none">
                <a:solidFill>
                  <a:srgbClr val="80807F"/>
                </a:solidFill>
                <a:latin typeface="Arial"/>
                <a:ea typeface="Arial"/>
                <a:cs typeface="Arial"/>
                <a:sym typeface="Arial"/>
              </a:rPr>
              <a:t>com base em informações reais.</a:t>
            </a:r>
            <a:br>
              <a:rPr lang="pt-BR" sz="1400" b="0" i="0" u="none" strike="noStrike" cap="none">
                <a:solidFill>
                  <a:srgbClr val="80807F"/>
                </a:solidFill>
                <a:latin typeface="Arial"/>
                <a:ea typeface="Arial"/>
                <a:cs typeface="Arial"/>
                <a:sym typeface="Arial"/>
              </a:rPr>
            </a:br>
            <a:endParaRPr sz="1400" b="0" i="0" u="none" strike="noStrike" cap="none">
              <a:solidFill>
                <a:srgbClr val="80807F"/>
              </a:solidFill>
              <a:latin typeface="Arial"/>
              <a:ea typeface="Arial"/>
              <a:cs typeface="Arial"/>
              <a:sym typeface="Arial"/>
            </a:endParaRPr>
          </a:p>
          <a:p>
            <a:pPr marL="285750" marR="0" lvl="0" indent="-285750" algn="l" rtl="0">
              <a:lnSpc>
                <a:spcPct val="120000"/>
              </a:lnSpc>
              <a:spcBef>
                <a:spcPts val="0"/>
              </a:spcBef>
              <a:spcAft>
                <a:spcPts val="0"/>
              </a:spcAft>
              <a:buClr>
                <a:srgbClr val="80807F"/>
              </a:buClr>
              <a:buSzPts val="1200"/>
              <a:buFont typeface="Arial"/>
              <a:buChar char="•"/>
            </a:pPr>
            <a:r>
              <a:rPr lang="pt-BR" sz="1200" b="1" i="0" u="none" strike="noStrike" cap="none">
                <a:solidFill>
                  <a:srgbClr val="80807F"/>
                </a:solidFill>
                <a:latin typeface="Arial"/>
                <a:ea typeface="Arial"/>
                <a:cs typeface="Arial"/>
                <a:sym typeface="Arial"/>
              </a:rPr>
              <a:t>Ano de entrega de aviões comerciais: </a:t>
            </a:r>
            <a:r>
              <a:rPr lang="pt-BR" sz="1200" b="0" i="0" u="none" strike="noStrike" cap="none">
                <a:solidFill>
                  <a:srgbClr val="80807F"/>
                </a:solidFill>
                <a:latin typeface="Arial"/>
                <a:ea typeface="Arial"/>
                <a:cs typeface="Arial"/>
                <a:sym typeface="Arial"/>
              </a:rPr>
              <a:t>para a definição dos anos, consideramos o período de produção de cada modelo de aeronave, a fim de termos dados mais próximos da realidade (base Comercial);</a:t>
            </a:r>
            <a:endParaRPr/>
          </a:p>
          <a:p>
            <a:pPr marL="285750" marR="0" lvl="0" indent="-285750" algn="l" rtl="0">
              <a:lnSpc>
                <a:spcPct val="120000"/>
              </a:lnSpc>
              <a:spcBef>
                <a:spcPts val="1688"/>
              </a:spcBef>
              <a:spcAft>
                <a:spcPts val="0"/>
              </a:spcAft>
              <a:buClr>
                <a:srgbClr val="80807F"/>
              </a:buClr>
              <a:buSzPts val="1200"/>
              <a:buFont typeface="Arial"/>
              <a:buChar char="•"/>
            </a:pPr>
            <a:r>
              <a:rPr lang="pt-BR" sz="1200" b="1" i="0" u="none" strike="noStrike" cap="none">
                <a:solidFill>
                  <a:srgbClr val="80807F"/>
                </a:solidFill>
                <a:latin typeface="Arial"/>
                <a:ea typeface="Arial"/>
                <a:cs typeface="Arial"/>
                <a:sym typeface="Arial"/>
              </a:rPr>
              <a:t>Países e companhias aéreas que adquiriram aviões comerciais e executivos: </a:t>
            </a:r>
            <a:r>
              <a:rPr lang="pt-BR" sz="1200" b="0" i="0" u="none" strike="noStrike" cap="none">
                <a:solidFill>
                  <a:srgbClr val="80807F"/>
                </a:solidFill>
                <a:latin typeface="Arial"/>
                <a:ea typeface="Arial"/>
                <a:cs typeface="Arial"/>
                <a:sym typeface="Arial"/>
              </a:rPr>
              <a:t>pegamos os dados existentes de clientes da Embraer e geramos uma base aleatória para complementar os dados faltantes (base Executiva);</a:t>
            </a:r>
            <a:endParaRPr/>
          </a:p>
          <a:p>
            <a:pPr marL="285750" marR="0" lvl="0" indent="-285750" algn="l" rtl="0">
              <a:lnSpc>
                <a:spcPct val="120000"/>
              </a:lnSpc>
              <a:spcBef>
                <a:spcPts val="1688"/>
              </a:spcBef>
              <a:spcAft>
                <a:spcPts val="0"/>
              </a:spcAft>
              <a:buClr>
                <a:srgbClr val="80807F"/>
              </a:buClr>
              <a:buSzPts val="1200"/>
              <a:buFont typeface="Arial"/>
              <a:buChar char="•"/>
            </a:pPr>
            <a:r>
              <a:rPr lang="pt-BR" sz="1200" b="1" i="0" u="none" strike="noStrike" cap="none">
                <a:solidFill>
                  <a:srgbClr val="80807F"/>
                </a:solidFill>
                <a:latin typeface="Arial"/>
                <a:ea typeface="Arial"/>
                <a:cs typeface="Arial"/>
                <a:sym typeface="Arial"/>
              </a:rPr>
              <a:t>Aumento de dados: </a:t>
            </a:r>
            <a:r>
              <a:rPr lang="pt-BR" sz="1200" b="0" i="0" u="none" strike="noStrike" cap="none">
                <a:solidFill>
                  <a:srgbClr val="80807F"/>
                </a:solidFill>
                <a:latin typeface="Arial"/>
                <a:ea typeface="Arial"/>
                <a:cs typeface="Arial"/>
                <a:sym typeface="Arial"/>
              </a:rPr>
              <a:t>baseado na quantidade de aviões entregue sendo ela dividida aleatoriamente entre os dados faltantes, ora entre ano de entrega, ora entre países e companhias aéreas.</a:t>
            </a:r>
            <a:endParaRPr/>
          </a:p>
        </p:txBody>
      </p:sp>
      <p:sp>
        <p:nvSpPr>
          <p:cNvPr id="216" name="Google Shape;216;p14"/>
          <p:cNvSpPr/>
          <p:nvPr/>
        </p:nvSpPr>
        <p:spPr>
          <a:xfrm>
            <a:off x="603309" y="1771569"/>
            <a:ext cx="159692" cy="168417"/>
          </a:xfrm>
          <a:custGeom>
            <a:avLst/>
            <a:gdLst/>
            <a:ahLst/>
            <a:cxnLst/>
            <a:rect l="l" t="t" r="r" b="b"/>
            <a:pathLst>
              <a:path w="185" h="195" extrusionOk="0">
                <a:moveTo>
                  <a:pt x="155" y="61"/>
                </a:moveTo>
                <a:cubicBezTo>
                  <a:pt x="172" y="61"/>
                  <a:pt x="185" y="47"/>
                  <a:pt x="185" y="31"/>
                </a:cubicBezTo>
                <a:cubicBezTo>
                  <a:pt x="185" y="14"/>
                  <a:pt x="172" y="0"/>
                  <a:pt x="155" y="0"/>
                </a:cubicBezTo>
                <a:cubicBezTo>
                  <a:pt x="138" y="0"/>
                  <a:pt x="125" y="14"/>
                  <a:pt x="125" y="31"/>
                </a:cubicBezTo>
                <a:cubicBezTo>
                  <a:pt x="125" y="33"/>
                  <a:pt x="125" y="35"/>
                  <a:pt x="126" y="37"/>
                </a:cubicBezTo>
                <a:cubicBezTo>
                  <a:pt x="54" y="78"/>
                  <a:pt x="54" y="78"/>
                  <a:pt x="54" y="78"/>
                </a:cubicBezTo>
                <a:cubicBezTo>
                  <a:pt x="48" y="72"/>
                  <a:pt x="40" y="67"/>
                  <a:pt x="30" y="67"/>
                </a:cubicBezTo>
                <a:cubicBezTo>
                  <a:pt x="14" y="67"/>
                  <a:pt x="0" y="81"/>
                  <a:pt x="0" y="97"/>
                </a:cubicBezTo>
                <a:cubicBezTo>
                  <a:pt x="0" y="114"/>
                  <a:pt x="14" y="128"/>
                  <a:pt x="30" y="128"/>
                </a:cubicBezTo>
                <a:cubicBezTo>
                  <a:pt x="40" y="128"/>
                  <a:pt x="48" y="123"/>
                  <a:pt x="54" y="116"/>
                </a:cubicBezTo>
                <a:cubicBezTo>
                  <a:pt x="126" y="158"/>
                  <a:pt x="126" y="158"/>
                  <a:pt x="126" y="158"/>
                </a:cubicBezTo>
                <a:cubicBezTo>
                  <a:pt x="125" y="160"/>
                  <a:pt x="125" y="162"/>
                  <a:pt x="125" y="164"/>
                </a:cubicBezTo>
                <a:cubicBezTo>
                  <a:pt x="125" y="181"/>
                  <a:pt x="138" y="195"/>
                  <a:pt x="155" y="195"/>
                </a:cubicBezTo>
                <a:cubicBezTo>
                  <a:pt x="172" y="195"/>
                  <a:pt x="185" y="181"/>
                  <a:pt x="185" y="164"/>
                </a:cubicBezTo>
                <a:cubicBezTo>
                  <a:pt x="185" y="148"/>
                  <a:pt x="172" y="134"/>
                  <a:pt x="155" y="134"/>
                </a:cubicBezTo>
                <a:cubicBezTo>
                  <a:pt x="146" y="134"/>
                  <a:pt x="138" y="138"/>
                  <a:pt x="133" y="144"/>
                </a:cubicBezTo>
                <a:cubicBezTo>
                  <a:pt x="60" y="102"/>
                  <a:pt x="60" y="102"/>
                  <a:pt x="60" y="102"/>
                </a:cubicBezTo>
                <a:cubicBezTo>
                  <a:pt x="61" y="101"/>
                  <a:pt x="61" y="99"/>
                  <a:pt x="61" y="97"/>
                </a:cubicBezTo>
                <a:cubicBezTo>
                  <a:pt x="61" y="96"/>
                  <a:pt x="61" y="94"/>
                  <a:pt x="60" y="93"/>
                </a:cubicBezTo>
                <a:cubicBezTo>
                  <a:pt x="133" y="51"/>
                  <a:pt x="133" y="51"/>
                  <a:pt x="133" y="51"/>
                </a:cubicBezTo>
                <a:cubicBezTo>
                  <a:pt x="138" y="57"/>
                  <a:pt x="146" y="61"/>
                  <a:pt x="155" y="61"/>
                </a:cubicBezTo>
                <a:close/>
                <a:moveTo>
                  <a:pt x="155" y="16"/>
                </a:moveTo>
                <a:cubicBezTo>
                  <a:pt x="163" y="16"/>
                  <a:pt x="170" y="22"/>
                  <a:pt x="170" y="31"/>
                </a:cubicBezTo>
                <a:cubicBezTo>
                  <a:pt x="170" y="39"/>
                  <a:pt x="163" y="45"/>
                  <a:pt x="155" y="45"/>
                </a:cubicBezTo>
                <a:cubicBezTo>
                  <a:pt x="147" y="45"/>
                  <a:pt x="140" y="39"/>
                  <a:pt x="140" y="31"/>
                </a:cubicBezTo>
                <a:cubicBezTo>
                  <a:pt x="140" y="22"/>
                  <a:pt x="147" y="16"/>
                  <a:pt x="155" y="16"/>
                </a:cubicBezTo>
                <a:close/>
                <a:moveTo>
                  <a:pt x="30" y="112"/>
                </a:moveTo>
                <a:cubicBezTo>
                  <a:pt x="22" y="112"/>
                  <a:pt x="16" y="106"/>
                  <a:pt x="16" y="97"/>
                </a:cubicBezTo>
                <a:cubicBezTo>
                  <a:pt x="16" y="89"/>
                  <a:pt x="22" y="83"/>
                  <a:pt x="30" y="83"/>
                </a:cubicBezTo>
                <a:cubicBezTo>
                  <a:pt x="39" y="83"/>
                  <a:pt x="45" y="89"/>
                  <a:pt x="45" y="97"/>
                </a:cubicBezTo>
                <a:cubicBezTo>
                  <a:pt x="45" y="106"/>
                  <a:pt x="39" y="112"/>
                  <a:pt x="30" y="112"/>
                </a:cubicBezTo>
                <a:close/>
                <a:moveTo>
                  <a:pt x="155" y="150"/>
                </a:moveTo>
                <a:cubicBezTo>
                  <a:pt x="163" y="150"/>
                  <a:pt x="170" y="156"/>
                  <a:pt x="170" y="164"/>
                </a:cubicBezTo>
                <a:cubicBezTo>
                  <a:pt x="170" y="172"/>
                  <a:pt x="163" y="179"/>
                  <a:pt x="155" y="179"/>
                </a:cubicBezTo>
                <a:cubicBezTo>
                  <a:pt x="147" y="179"/>
                  <a:pt x="140" y="172"/>
                  <a:pt x="140" y="164"/>
                </a:cubicBezTo>
                <a:cubicBezTo>
                  <a:pt x="140" y="156"/>
                  <a:pt x="147" y="150"/>
                  <a:pt x="155" y="150"/>
                </a:cubicBezTo>
                <a:close/>
              </a:path>
            </a:pathLst>
          </a:custGeom>
          <a:solidFill>
            <a:srgbClr val="004BE7"/>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5"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22" name="Google Shape;222;p15"/>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223" name="Google Shape;223;p15"/>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INTEGRAÇÃO MYSQL</a:t>
            </a:r>
            <a:endParaRPr sz="2400" b="1" i="0" u="none" strike="noStrike" cap="none">
              <a:solidFill>
                <a:srgbClr val="FFFFFF"/>
              </a:solidFill>
              <a:latin typeface="Arial"/>
              <a:ea typeface="Arial"/>
              <a:cs typeface="Arial"/>
              <a:sym typeface="Arial"/>
            </a:endParaRPr>
          </a:p>
        </p:txBody>
      </p:sp>
      <p:sp>
        <p:nvSpPr>
          <p:cNvPr id="224" name="Google Shape;224;p15"/>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p:nvPr/>
        </p:nvSpPr>
        <p:spPr>
          <a:xfrm>
            <a:off x="994086" y="62864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MYSQL</a:t>
            </a:r>
            <a:endParaRPr sz="3200" b="0" i="0" u="none" strike="noStrike" cap="none">
              <a:solidFill>
                <a:srgbClr val="0149E9"/>
              </a:solidFill>
              <a:latin typeface="Arial"/>
              <a:ea typeface="Arial"/>
              <a:cs typeface="Arial"/>
              <a:sym typeface="Arial"/>
            </a:endParaRPr>
          </a:p>
        </p:txBody>
      </p:sp>
      <p:sp>
        <p:nvSpPr>
          <p:cNvPr id="230" name="Google Shape;230;p16"/>
          <p:cNvSpPr txBox="1"/>
          <p:nvPr/>
        </p:nvSpPr>
        <p:spPr>
          <a:xfrm>
            <a:off x="994064" y="1050524"/>
            <a:ext cx="4305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Integração do Banco de Dados</a:t>
            </a:r>
            <a:endParaRPr sz="1800" b="0" i="0" u="none" strike="noStrike" cap="none">
              <a:solidFill>
                <a:srgbClr val="7E90AB"/>
              </a:solidFill>
              <a:latin typeface="Arial"/>
              <a:ea typeface="Arial"/>
              <a:cs typeface="Arial"/>
              <a:sym typeface="Arial"/>
            </a:endParaRPr>
          </a:p>
        </p:txBody>
      </p:sp>
      <p:cxnSp>
        <p:nvCxnSpPr>
          <p:cNvPr id="231" name="Google Shape;231;p16"/>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232" name="Google Shape;232;p16"/>
          <p:cNvSpPr txBox="1"/>
          <p:nvPr/>
        </p:nvSpPr>
        <p:spPr>
          <a:xfrm>
            <a:off x="889825" y="1338225"/>
            <a:ext cx="7456500" cy="2828980"/>
          </a:xfrm>
          <a:prstGeom prst="rect">
            <a:avLst/>
          </a:prstGeom>
          <a:noFill/>
          <a:ln>
            <a:noFill/>
          </a:ln>
        </p:spPr>
        <p:txBody>
          <a:bodyPr spcFirstLastPara="1" wrap="square" lIns="19050" tIns="19050" rIns="19050" bIns="19050" anchor="t" anchorCtr="0">
            <a:spAutoFit/>
          </a:bodyPr>
          <a:lstStyle/>
          <a:p>
            <a:pPr marL="482600" lvl="0" indent="-342900" algn="l" rtl="0">
              <a:lnSpc>
                <a:spcPct val="120000"/>
              </a:lnSpc>
              <a:spcBef>
                <a:spcPts val="0"/>
              </a:spcBef>
              <a:spcAft>
                <a:spcPts val="0"/>
              </a:spcAft>
              <a:buClr>
                <a:srgbClr val="80807F"/>
              </a:buClr>
              <a:buSzPts val="1400"/>
              <a:buFont typeface="+mj-lt"/>
              <a:buAutoNum type="arabicPeriod"/>
            </a:pPr>
            <a:r>
              <a:rPr lang="pt-BR" b="1" dirty="0">
                <a:solidFill>
                  <a:srgbClr val="80807F"/>
                </a:solidFill>
              </a:rPr>
              <a:t>Python: </a:t>
            </a:r>
            <a:r>
              <a:rPr lang="pt-BR" dirty="0">
                <a:solidFill>
                  <a:srgbClr val="80807F"/>
                </a:solidFill>
              </a:rPr>
              <a:t>utilizamos uma rotina em Python para realizar as operações de Extração, Transformação e Carga (ETL) nos dados armazenados na planilha. Operações ETL incluem:</a:t>
            </a:r>
          </a:p>
          <a:p>
            <a:pPr marL="482600" lvl="8" indent="-342900">
              <a:lnSpc>
                <a:spcPct val="120000"/>
              </a:lnSpc>
              <a:buClr>
                <a:srgbClr val="80807F"/>
              </a:buClr>
              <a:buSzPts val="1400"/>
              <a:buFont typeface="Arial" panose="020B0604020202020204" pitchFamily="34" charset="0"/>
              <a:buChar char="•"/>
            </a:pPr>
            <a:r>
              <a:rPr lang="pt-BR" dirty="0">
                <a:solidFill>
                  <a:srgbClr val="80807F"/>
                </a:solidFill>
              </a:rPr>
              <a:t>Extração: Os dados são lidos da planilha.</a:t>
            </a:r>
          </a:p>
          <a:p>
            <a:pPr marL="482600" lvl="5" indent="-342900">
              <a:lnSpc>
                <a:spcPct val="120000"/>
              </a:lnSpc>
              <a:buClr>
                <a:srgbClr val="80807F"/>
              </a:buClr>
              <a:buSzPts val="1400"/>
              <a:buFont typeface="Arial" panose="020B0604020202020204" pitchFamily="34" charset="0"/>
              <a:buChar char="•"/>
            </a:pPr>
            <a:r>
              <a:rPr lang="pt-BR" dirty="0">
                <a:solidFill>
                  <a:srgbClr val="80807F"/>
                </a:solidFill>
              </a:rPr>
              <a:t>Transformação: Aplicam-se transformações conforme necessário (limpeza, manipulação de dados).</a:t>
            </a:r>
          </a:p>
          <a:p>
            <a:pPr marL="482600" lvl="5" indent="-342900">
              <a:lnSpc>
                <a:spcPct val="120000"/>
              </a:lnSpc>
              <a:buClr>
                <a:srgbClr val="80807F"/>
              </a:buClr>
              <a:buSzPts val="1400"/>
              <a:buFont typeface="Arial" panose="020B0604020202020204" pitchFamily="34" charset="0"/>
              <a:buChar char="•"/>
            </a:pPr>
            <a:r>
              <a:rPr lang="pt-BR" dirty="0">
                <a:solidFill>
                  <a:srgbClr val="80807F"/>
                </a:solidFill>
              </a:rPr>
              <a:t>Carga: Os dados transformados são carregados nas tabelas do MySQL;</a:t>
            </a:r>
            <a:endParaRPr dirty="0">
              <a:solidFill>
                <a:srgbClr val="80807F"/>
              </a:solidFill>
            </a:endParaRPr>
          </a:p>
          <a:p>
            <a:pPr marL="482600" lvl="0" indent="-342900" algn="l" rtl="0">
              <a:lnSpc>
                <a:spcPct val="120000"/>
              </a:lnSpc>
              <a:spcBef>
                <a:spcPts val="800"/>
              </a:spcBef>
              <a:spcAft>
                <a:spcPts val="0"/>
              </a:spcAft>
              <a:buClr>
                <a:srgbClr val="80807F"/>
              </a:buClr>
              <a:buSzPts val="1400"/>
              <a:buFont typeface="+mj-lt"/>
              <a:buAutoNum type="arabicPeriod" startAt="2"/>
            </a:pPr>
            <a:r>
              <a:rPr lang="pt-BR" b="1" dirty="0">
                <a:solidFill>
                  <a:srgbClr val="80807F"/>
                </a:solidFill>
              </a:rPr>
              <a:t> 2. MySQL: </a:t>
            </a:r>
            <a:r>
              <a:rPr lang="pt-BR" dirty="0">
                <a:solidFill>
                  <a:srgbClr val="80807F"/>
                </a:solidFill>
              </a:rPr>
              <a:t>uma vez a conexão realizada, abrimos o MySQL para fazer o relacionamento entre tabelas (imagem no próximo slide);</a:t>
            </a:r>
          </a:p>
          <a:p>
            <a:pPr marL="482600" lvl="0" indent="-342900" algn="l" rtl="0">
              <a:lnSpc>
                <a:spcPct val="120000"/>
              </a:lnSpc>
              <a:spcBef>
                <a:spcPts val="800"/>
              </a:spcBef>
              <a:spcAft>
                <a:spcPts val="0"/>
              </a:spcAft>
              <a:buClr>
                <a:srgbClr val="80807F"/>
              </a:buClr>
              <a:buSzPts val="1400"/>
              <a:buFont typeface="+mj-lt"/>
              <a:buAutoNum type="arabicPeriod" startAt="2"/>
            </a:pPr>
            <a:r>
              <a:rPr lang="pt-BR" b="1" dirty="0">
                <a:solidFill>
                  <a:srgbClr val="80807F"/>
                </a:solidFill>
              </a:rPr>
              <a:t>Power BI:</a:t>
            </a:r>
            <a:r>
              <a:rPr lang="pt-BR" dirty="0">
                <a:solidFill>
                  <a:srgbClr val="80807F"/>
                </a:solidFill>
              </a:rPr>
              <a:t> por fim, fizemos a última conexão entre o MySQL e o Power BI.</a:t>
            </a:r>
            <a:endParaRPr b="1" dirty="0">
              <a:solidFill>
                <a:srgbClr val="80807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ee95074a03_0_0"/>
          <p:cNvSpPr txBox="1"/>
          <p:nvPr/>
        </p:nvSpPr>
        <p:spPr>
          <a:xfrm>
            <a:off x="994086" y="7927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MYSQL</a:t>
            </a:r>
            <a:endParaRPr sz="3200" b="0" i="0" u="none" strike="noStrike" cap="none">
              <a:solidFill>
                <a:srgbClr val="0149E9"/>
              </a:solidFill>
              <a:latin typeface="Arial"/>
              <a:ea typeface="Arial"/>
              <a:cs typeface="Arial"/>
              <a:sym typeface="Arial"/>
            </a:endParaRPr>
          </a:p>
        </p:txBody>
      </p:sp>
      <p:sp>
        <p:nvSpPr>
          <p:cNvPr id="238" name="Google Shape;238;g1ee95074a03_0_0"/>
          <p:cNvSpPr txBox="1"/>
          <p:nvPr/>
        </p:nvSpPr>
        <p:spPr>
          <a:xfrm>
            <a:off x="981739" y="1192824"/>
            <a:ext cx="4305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a:solidFill>
                  <a:srgbClr val="7E90AB"/>
                </a:solidFill>
              </a:rPr>
              <a:t>Relacionamento entre tabelas</a:t>
            </a:r>
            <a:endParaRPr sz="1800" b="0" i="0" u="none" strike="noStrike" cap="none">
              <a:solidFill>
                <a:srgbClr val="7E90AB"/>
              </a:solidFill>
              <a:latin typeface="Arial"/>
              <a:ea typeface="Arial"/>
              <a:cs typeface="Arial"/>
              <a:sym typeface="Arial"/>
            </a:endParaRPr>
          </a:p>
        </p:txBody>
      </p:sp>
      <p:cxnSp>
        <p:nvCxnSpPr>
          <p:cNvPr id="239" name="Google Shape;239;g1ee95074a03_0_0"/>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pic>
        <p:nvPicPr>
          <p:cNvPr id="240" name="Google Shape;240;g1ee95074a03_0_0"/>
          <p:cNvPicPr preferRelativeResize="0"/>
          <p:nvPr/>
        </p:nvPicPr>
        <p:blipFill>
          <a:blip r:embed="rId3">
            <a:alphaModFix/>
          </a:blip>
          <a:stretch>
            <a:fillRect/>
          </a:stretch>
        </p:blipFill>
        <p:spPr>
          <a:xfrm>
            <a:off x="1971750" y="1556724"/>
            <a:ext cx="5200482" cy="3205777"/>
          </a:xfrm>
          <a:prstGeom prst="rect">
            <a:avLst/>
          </a:prstGeom>
          <a:noFill/>
          <a:ln>
            <a:noFill/>
          </a:ln>
        </p:spPr>
      </p:pic>
      <p:sp>
        <p:nvSpPr>
          <p:cNvPr id="241" name="Google Shape;241;g1ee95074a03_0_0"/>
          <p:cNvSpPr txBox="1"/>
          <p:nvPr/>
        </p:nvSpPr>
        <p:spPr>
          <a:xfrm>
            <a:off x="2349325" y="4743300"/>
            <a:ext cx="44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a:solidFill>
                  <a:srgbClr val="7F7F7F"/>
                </a:solidFill>
              </a:rPr>
              <a:t>Figura 1 - Relacionamento entre tabelas no MySQL.</a:t>
            </a:r>
            <a:endParaRPr>
              <a:solidFill>
                <a:srgbClr val="7F7F7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17"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47" name="Google Shape;247;p17"/>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248" name="Google Shape;248;p17"/>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CONFIABILIDADE DOS DADOS</a:t>
            </a:r>
            <a:endParaRPr sz="2400" b="1" i="0" u="none" strike="noStrike" cap="none">
              <a:solidFill>
                <a:srgbClr val="FFFFFF"/>
              </a:solidFill>
              <a:latin typeface="Arial"/>
              <a:ea typeface="Arial"/>
              <a:cs typeface="Arial"/>
              <a:sym typeface="Arial"/>
            </a:endParaRPr>
          </a:p>
        </p:txBody>
      </p:sp>
      <p:sp>
        <p:nvSpPr>
          <p:cNvPr id="249" name="Google Shape;249;p17"/>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CONFIABILIDADE DOS DADOS</a:t>
            </a:r>
            <a:endParaRPr sz="3200" b="0" i="0" u="none" strike="noStrike" cap="none">
              <a:solidFill>
                <a:srgbClr val="0149E9"/>
              </a:solidFill>
              <a:latin typeface="Arial"/>
              <a:ea typeface="Arial"/>
              <a:cs typeface="Arial"/>
              <a:sym typeface="Arial"/>
            </a:endParaRPr>
          </a:p>
        </p:txBody>
      </p:sp>
      <p:sp>
        <p:nvSpPr>
          <p:cNvPr id="255" name="Google Shape;255;p18"/>
          <p:cNvSpPr txBox="1"/>
          <p:nvPr/>
        </p:nvSpPr>
        <p:spPr>
          <a:xfrm>
            <a:off x="981739" y="1345224"/>
            <a:ext cx="4305877"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Boas Práticas e Normalização</a:t>
            </a:r>
            <a:endParaRPr sz="1800" b="0" i="0" u="none" strike="noStrike" cap="none">
              <a:solidFill>
                <a:srgbClr val="7E90AB"/>
              </a:solidFill>
              <a:latin typeface="Arial"/>
              <a:ea typeface="Arial"/>
              <a:cs typeface="Arial"/>
              <a:sym typeface="Arial"/>
            </a:endParaRPr>
          </a:p>
        </p:txBody>
      </p:sp>
      <p:cxnSp>
        <p:nvCxnSpPr>
          <p:cNvPr id="256" name="Google Shape;256;p18"/>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257" name="Google Shape;257;p18"/>
          <p:cNvSpPr txBox="1"/>
          <p:nvPr/>
        </p:nvSpPr>
        <p:spPr>
          <a:xfrm>
            <a:off x="994075" y="1872350"/>
            <a:ext cx="7417800" cy="1116000"/>
          </a:xfrm>
          <a:prstGeom prst="rect">
            <a:avLst/>
          </a:prstGeom>
          <a:noFill/>
          <a:ln>
            <a:noFill/>
          </a:ln>
        </p:spPr>
        <p:txBody>
          <a:bodyPr spcFirstLastPara="1" wrap="square" lIns="19050" tIns="19050" rIns="19050" bIns="19050" anchor="t" anchorCtr="0">
            <a:spAutoFit/>
          </a:bodyPr>
          <a:lstStyle/>
          <a:p>
            <a:pPr marL="457200" marR="0" lvl="0" indent="-317500" algn="l" rtl="0">
              <a:lnSpc>
                <a:spcPct val="200000"/>
              </a:lnSpc>
              <a:spcBef>
                <a:spcPts val="0"/>
              </a:spcBef>
              <a:spcAft>
                <a:spcPts val="0"/>
              </a:spcAft>
              <a:buClr>
                <a:srgbClr val="80807F"/>
              </a:buClr>
              <a:buSzPts val="1400"/>
              <a:buChar char="●"/>
            </a:pPr>
            <a:r>
              <a:rPr lang="pt-BR" i="0" u="none" strike="noStrike" cap="none">
                <a:solidFill>
                  <a:srgbClr val="80807F"/>
                </a:solidFill>
              </a:rPr>
              <a:t>Fontes de dados confiáveis</a:t>
            </a:r>
            <a:r>
              <a:rPr lang="pt-BR">
                <a:solidFill>
                  <a:srgbClr val="80807F"/>
                </a:solidFill>
              </a:rPr>
              <a:t>;</a:t>
            </a:r>
            <a:endParaRPr>
              <a:solidFill>
                <a:srgbClr val="80807F"/>
              </a:solidFill>
            </a:endParaRPr>
          </a:p>
          <a:p>
            <a:pPr marL="457200" marR="0" lvl="0" indent="-317500" algn="l" rtl="0">
              <a:lnSpc>
                <a:spcPct val="200000"/>
              </a:lnSpc>
              <a:spcBef>
                <a:spcPts val="0"/>
              </a:spcBef>
              <a:spcAft>
                <a:spcPts val="0"/>
              </a:spcAft>
              <a:buClr>
                <a:srgbClr val="80807F"/>
              </a:buClr>
              <a:buSzPts val="1400"/>
              <a:buChar char="●"/>
            </a:pPr>
            <a:r>
              <a:rPr lang="pt-BR" i="0" u="none" strike="noStrike" cap="none">
                <a:solidFill>
                  <a:srgbClr val="80807F"/>
                </a:solidFill>
              </a:rPr>
              <a:t>Ajuste das nomenclaturas</a:t>
            </a:r>
            <a:r>
              <a:rPr lang="pt-BR">
                <a:solidFill>
                  <a:srgbClr val="80807F"/>
                </a:solidFill>
              </a:rPr>
              <a:t>;</a:t>
            </a:r>
            <a:endParaRPr>
              <a:solidFill>
                <a:srgbClr val="80807F"/>
              </a:solidFill>
            </a:endParaRPr>
          </a:p>
          <a:p>
            <a:pPr marL="457200" marR="0" lvl="0" indent="-317500" algn="l" rtl="0">
              <a:lnSpc>
                <a:spcPct val="200000"/>
              </a:lnSpc>
              <a:spcBef>
                <a:spcPts val="0"/>
              </a:spcBef>
              <a:spcAft>
                <a:spcPts val="0"/>
              </a:spcAft>
              <a:buClr>
                <a:srgbClr val="80807F"/>
              </a:buClr>
              <a:buSzPts val="1400"/>
              <a:buChar char="●"/>
            </a:pPr>
            <a:r>
              <a:rPr lang="pt-BR" i="0" u="none" strike="noStrike" cap="none">
                <a:solidFill>
                  <a:srgbClr val="80807F"/>
                </a:solidFill>
              </a:rPr>
              <a:t>Criação de novos campos para análise</a:t>
            </a:r>
            <a:r>
              <a:rPr lang="pt-BR">
                <a:solidFill>
                  <a:srgbClr val="80807F"/>
                </a:solidFill>
              </a:rPr>
              <a:t>.</a:t>
            </a:r>
            <a:endParaRPr i="0" u="none" strike="noStrike" cap="none">
              <a:solidFill>
                <a:srgbClr val="8080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p:nvPr/>
        </p:nvSpPr>
        <p:spPr>
          <a:xfrm>
            <a:off x="2820092" y="2174695"/>
            <a:ext cx="1829665" cy="1010213"/>
          </a:xfrm>
          <a:prstGeom prst="rect">
            <a:avLst/>
          </a:prstGeom>
          <a:noFill/>
          <a:ln>
            <a:noFill/>
          </a:ln>
        </p:spPr>
        <p:txBody>
          <a:bodyPr spcFirstLastPara="1" wrap="square" lIns="19050" tIns="19050" rIns="19050" bIns="19050" anchor="t" anchorCtr="0">
            <a:spAutoFit/>
          </a:bodyPr>
          <a:lstStyle/>
          <a:p>
            <a:pPr marL="0" marR="0" lvl="0" indent="0" algn="l" rtl="0">
              <a:lnSpc>
                <a:spcPct val="50000"/>
              </a:lnSpc>
              <a:spcBef>
                <a:spcPts val="0"/>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01. Apresentação do Grupo</a:t>
            </a:r>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02. Desafio</a:t>
            </a:r>
            <a:endParaRPr sz="1000" b="0" i="0" u="none" strike="noStrike" cap="none">
              <a:solidFill>
                <a:srgbClr val="000000"/>
              </a:solidFill>
              <a:latin typeface="Arial"/>
              <a:ea typeface="Arial"/>
              <a:cs typeface="Arial"/>
              <a:sym typeface="Arial"/>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03. Kanban</a:t>
            </a:r>
            <a:endParaRPr sz="1000" b="0" i="0" u="none" strike="noStrike" cap="none">
              <a:solidFill>
                <a:srgbClr val="000000"/>
              </a:solidFill>
              <a:latin typeface="Arial"/>
              <a:ea typeface="Arial"/>
              <a:cs typeface="Arial"/>
              <a:sym typeface="Arial"/>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04. Banco de Dados</a:t>
            </a:r>
            <a:endParaRPr sz="1000" b="0" i="0" u="none" strike="noStrike" cap="none">
              <a:solidFill>
                <a:srgbClr val="000000"/>
              </a:solidFill>
              <a:latin typeface="Arial"/>
              <a:ea typeface="Arial"/>
              <a:cs typeface="Arial"/>
              <a:sym typeface="Arial"/>
            </a:endParaRPr>
          </a:p>
        </p:txBody>
      </p:sp>
      <p:sp>
        <p:nvSpPr>
          <p:cNvPr id="90" name="Google Shape;90;p2"/>
          <p:cNvSpPr txBox="1"/>
          <p:nvPr/>
        </p:nvSpPr>
        <p:spPr>
          <a:xfrm>
            <a:off x="4850505" y="2174695"/>
            <a:ext cx="1829665" cy="1010213"/>
          </a:xfrm>
          <a:prstGeom prst="rect">
            <a:avLst/>
          </a:prstGeom>
          <a:noFill/>
          <a:ln>
            <a:noFill/>
          </a:ln>
        </p:spPr>
        <p:txBody>
          <a:bodyPr spcFirstLastPara="1" wrap="square" lIns="19050" tIns="19050" rIns="19050" bIns="19050" anchor="t" anchorCtr="0">
            <a:spAutoFit/>
          </a:bodyPr>
          <a:lstStyle/>
          <a:p>
            <a:pPr marL="0" marR="0" lvl="0" indent="0" algn="l" rtl="0">
              <a:lnSpc>
                <a:spcPct val="50000"/>
              </a:lnSpc>
              <a:spcBef>
                <a:spcPts val="0"/>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05. Integração MYSQL</a:t>
            </a:r>
            <a:endParaRPr sz="1000" b="0" i="0" u="none" strike="noStrike" cap="none">
              <a:solidFill>
                <a:srgbClr val="000000"/>
              </a:solidFill>
              <a:latin typeface="Arial"/>
              <a:ea typeface="Arial"/>
              <a:cs typeface="Arial"/>
              <a:sym typeface="Arial"/>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06. Confiabilidade dos Dados</a:t>
            </a:r>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07. Excel</a:t>
            </a:r>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08. Power BI</a:t>
            </a:r>
            <a:endParaRPr/>
          </a:p>
        </p:txBody>
      </p:sp>
      <p:sp>
        <p:nvSpPr>
          <p:cNvPr id="91" name="Google Shape;91;p2"/>
          <p:cNvSpPr txBox="1"/>
          <p:nvPr/>
        </p:nvSpPr>
        <p:spPr>
          <a:xfrm>
            <a:off x="6880917" y="2174695"/>
            <a:ext cx="1829665" cy="715260"/>
          </a:xfrm>
          <a:prstGeom prst="rect">
            <a:avLst/>
          </a:prstGeom>
          <a:noFill/>
          <a:ln>
            <a:noFill/>
          </a:ln>
        </p:spPr>
        <p:txBody>
          <a:bodyPr spcFirstLastPara="1" wrap="square" lIns="19050" tIns="19050" rIns="19050" bIns="19050" anchor="t" anchorCtr="0">
            <a:spAutoFit/>
          </a:bodyPr>
          <a:lstStyle/>
          <a:p>
            <a:pPr marL="0" marR="0" lvl="0" indent="0" algn="l" rtl="0">
              <a:lnSpc>
                <a:spcPct val="50000"/>
              </a:lnSpc>
              <a:spcBef>
                <a:spcPts val="0"/>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09. Análise de Indicadores</a:t>
            </a:r>
            <a:endParaRPr sz="1000" b="0" i="0" u="none" strike="noStrike" cap="none">
              <a:solidFill>
                <a:srgbClr val="000000"/>
              </a:solidFill>
              <a:latin typeface="Arial"/>
              <a:ea typeface="Arial"/>
              <a:cs typeface="Arial"/>
              <a:sym typeface="Arial"/>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10. Plano de ação</a:t>
            </a:r>
            <a:endParaRPr/>
          </a:p>
          <a:p>
            <a:pPr marL="0" marR="0" lvl="0" indent="0" algn="l" rtl="0">
              <a:lnSpc>
                <a:spcPct val="50000"/>
              </a:lnSpc>
              <a:spcBef>
                <a:spcPts val="1688"/>
              </a:spcBef>
              <a:spcAft>
                <a:spcPts val="0"/>
              </a:spcAft>
              <a:buClr>
                <a:srgbClr val="061636"/>
              </a:buClr>
              <a:buSzPts val="1000"/>
              <a:buFont typeface="Arial"/>
              <a:buNone/>
            </a:pPr>
            <a:r>
              <a:rPr lang="pt-BR" sz="1000" b="0" i="0" u="none" strike="noStrike" cap="none">
                <a:solidFill>
                  <a:srgbClr val="061636"/>
                </a:solidFill>
                <a:latin typeface="Arial"/>
                <a:ea typeface="Arial"/>
                <a:cs typeface="Arial"/>
                <a:sym typeface="Arial"/>
              </a:rPr>
              <a:t>11. Anexos</a:t>
            </a:r>
            <a:endParaRPr sz="1000" b="0" i="0" u="none" strike="noStrike" cap="none">
              <a:solidFill>
                <a:srgbClr val="000000"/>
              </a:solidFill>
              <a:latin typeface="Arial"/>
              <a:ea typeface="Arial"/>
              <a:cs typeface="Arial"/>
              <a:sym typeface="Arial"/>
            </a:endParaRPr>
          </a:p>
        </p:txBody>
      </p:sp>
      <p:cxnSp>
        <p:nvCxnSpPr>
          <p:cNvPr id="92" name="Google Shape;92;p2"/>
          <p:cNvCxnSpPr/>
          <p:nvPr/>
        </p:nvCxnSpPr>
        <p:spPr>
          <a:xfrm rot="10800000" flipH="1">
            <a:off x="1868041" y="2166144"/>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93" name="Google Shape;93;p2"/>
          <p:cNvSpPr txBox="1"/>
          <p:nvPr/>
        </p:nvSpPr>
        <p:spPr>
          <a:xfrm>
            <a:off x="999444" y="2388792"/>
            <a:ext cx="808518" cy="272254"/>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1E4BDE"/>
              </a:buClr>
              <a:buSzPts val="1687"/>
              <a:buFont typeface="Arial Narrow"/>
              <a:buNone/>
            </a:pPr>
            <a:r>
              <a:rPr lang="pt-BR" sz="1687" b="1" i="0" u="none" strike="noStrike" cap="none">
                <a:solidFill>
                  <a:srgbClr val="1E4BDE"/>
                </a:solidFill>
                <a:latin typeface="Arial Narrow"/>
                <a:ea typeface="Arial Narrow"/>
                <a:cs typeface="Arial Narrow"/>
                <a:sym typeface="Arial Narrow"/>
              </a:rPr>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19"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63" name="Google Shape;263;p19"/>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264" name="Google Shape;264;p19"/>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EXCEL</a:t>
            </a:r>
            <a:endParaRPr sz="2400" b="1" i="0" u="none" strike="noStrike" cap="none">
              <a:solidFill>
                <a:srgbClr val="FFFFFF"/>
              </a:solidFill>
              <a:latin typeface="Arial"/>
              <a:ea typeface="Arial"/>
              <a:cs typeface="Arial"/>
              <a:sym typeface="Arial"/>
            </a:endParaRPr>
          </a:p>
        </p:txBody>
      </p:sp>
      <p:sp>
        <p:nvSpPr>
          <p:cNvPr id="265" name="Google Shape;265;p19"/>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0"/>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EXCEL</a:t>
            </a:r>
            <a:endParaRPr sz="3200" b="0" i="0" u="none" strike="noStrike" cap="none">
              <a:solidFill>
                <a:srgbClr val="0149E9"/>
              </a:solidFill>
              <a:latin typeface="Arial"/>
              <a:ea typeface="Arial"/>
              <a:cs typeface="Arial"/>
              <a:sym typeface="Arial"/>
            </a:endParaRPr>
          </a:p>
        </p:txBody>
      </p:sp>
      <p:sp>
        <p:nvSpPr>
          <p:cNvPr id="271" name="Google Shape;271;p20"/>
          <p:cNvSpPr txBox="1"/>
          <p:nvPr/>
        </p:nvSpPr>
        <p:spPr>
          <a:xfrm>
            <a:off x="981739" y="1345224"/>
            <a:ext cx="4957885"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Apresentação Visual</a:t>
            </a:r>
            <a:endParaRPr sz="1800" b="0" i="0" u="none" strike="noStrike" cap="none">
              <a:solidFill>
                <a:srgbClr val="7E90AB"/>
              </a:solidFill>
              <a:latin typeface="Arial"/>
              <a:ea typeface="Arial"/>
              <a:cs typeface="Arial"/>
              <a:sym typeface="Arial"/>
            </a:endParaRPr>
          </a:p>
        </p:txBody>
      </p:sp>
      <p:cxnSp>
        <p:nvCxnSpPr>
          <p:cNvPr id="272" name="Google Shape;272;p20"/>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273" name="Google Shape;273;p20"/>
          <p:cNvSpPr txBox="1"/>
          <p:nvPr/>
        </p:nvSpPr>
        <p:spPr>
          <a:xfrm>
            <a:off x="3414506" y="1085817"/>
            <a:ext cx="5392144" cy="531749"/>
          </a:xfrm>
          <a:prstGeom prst="rect">
            <a:avLst/>
          </a:prstGeom>
          <a:noFill/>
          <a:ln>
            <a:noFill/>
          </a:ln>
        </p:spPr>
        <p:txBody>
          <a:bodyPr spcFirstLastPara="1" wrap="square" lIns="19050" tIns="19050" rIns="19050" bIns="19050" anchor="t" anchorCtr="0">
            <a:spAutoFit/>
          </a:bodyPr>
          <a:lstStyle/>
          <a:p>
            <a:pPr marL="0" marR="0" lvl="0" indent="0" algn="r" rtl="0">
              <a:lnSpc>
                <a:spcPct val="120000"/>
              </a:lnSpc>
              <a:spcBef>
                <a:spcPts val="0"/>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Consolidação das informações </a:t>
            </a:r>
            <a:r>
              <a:rPr lang="pt-BR" sz="1400" b="0" i="0" u="none" strike="noStrike" cap="none">
                <a:solidFill>
                  <a:srgbClr val="80807F"/>
                </a:solidFill>
                <a:latin typeface="Arial"/>
                <a:ea typeface="Arial"/>
                <a:cs typeface="Arial"/>
                <a:sym typeface="Arial"/>
              </a:rPr>
              <a:t>para o Banco de Dados</a:t>
            </a:r>
            <a:br>
              <a:rPr lang="pt-BR" sz="1400" b="0" i="0" u="none" strike="noStrike" cap="none">
                <a:solidFill>
                  <a:srgbClr val="80807F"/>
                </a:solidFill>
                <a:latin typeface="Arial"/>
                <a:ea typeface="Arial"/>
                <a:cs typeface="Arial"/>
                <a:sym typeface="Arial"/>
              </a:rPr>
            </a:br>
            <a:r>
              <a:rPr lang="pt-BR" sz="1400" b="0" i="0" u="none" strike="noStrike" cap="none">
                <a:solidFill>
                  <a:srgbClr val="80807F"/>
                </a:solidFill>
                <a:latin typeface="Arial"/>
                <a:ea typeface="Arial"/>
                <a:cs typeface="Arial"/>
                <a:sym typeface="Arial"/>
              </a:rPr>
              <a:t>Criação de dois </a:t>
            </a:r>
            <a:r>
              <a:rPr lang="pt-BR" sz="1400" b="1" i="0" u="none" strike="noStrike" cap="none">
                <a:solidFill>
                  <a:srgbClr val="80807F"/>
                </a:solidFill>
                <a:latin typeface="Arial"/>
                <a:ea typeface="Arial"/>
                <a:cs typeface="Arial"/>
                <a:sym typeface="Arial"/>
              </a:rPr>
              <a:t>dashboards iniciais </a:t>
            </a:r>
            <a:r>
              <a:rPr lang="pt-BR" sz="1400" b="0" i="0" u="none" strike="noStrike" cap="none">
                <a:solidFill>
                  <a:srgbClr val="80807F"/>
                </a:solidFill>
                <a:latin typeface="Arial"/>
                <a:ea typeface="Arial"/>
                <a:cs typeface="Arial"/>
                <a:sym typeface="Arial"/>
              </a:rPr>
              <a:t>para nos guiar no Power BI</a:t>
            </a:r>
            <a:endParaRPr/>
          </a:p>
        </p:txBody>
      </p:sp>
      <p:pic>
        <p:nvPicPr>
          <p:cNvPr id="274" name="Google Shape;274;p20"/>
          <p:cNvPicPr preferRelativeResize="0"/>
          <p:nvPr/>
        </p:nvPicPr>
        <p:blipFill rotWithShape="1">
          <a:blip r:embed="rId3">
            <a:alphaModFix/>
          </a:blip>
          <a:srcRect/>
          <a:stretch/>
        </p:blipFill>
        <p:spPr>
          <a:xfrm>
            <a:off x="593656" y="1872343"/>
            <a:ext cx="5734200" cy="2390700"/>
          </a:xfrm>
          <a:prstGeom prst="roundRect">
            <a:avLst>
              <a:gd name="adj" fmla="val 16667"/>
            </a:avLst>
          </a:prstGeom>
          <a:noFill/>
          <a:ln>
            <a:noFill/>
          </a:ln>
        </p:spPr>
      </p:pic>
      <p:pic>
        <p:nvPicPr>
          <p:cNvPr id="275" name="Google Shape;275;p20"/>
          <p:cNvPicPr preferRelativeResize="0"/>
          <p:nvPr/>
        </p:nvPicPr>
        <p:blipFill rotWithShape="1">
          <a:blip r:embed="rId4">
            <a:alphaModFix/>
          </a:blip>
          <a:srcRect/>
          <a:stretch/>
        </p:blipFill>
        <p:spPr>
          <a:xfrm>
            <a:off x="3072599" y="2571750"/>
            <a:ext cx="5734200" cy="2314500"/>
          </a:xfrm>
          <a:prstGeom prst="roundRect">
            <a:avLst>
              <a:gd name="adj" fmla="val 16667"/>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1"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81" name="Google Shape;281;p21"/>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282" name="Google Shape;282;p21"/>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POWER BI</a:t>
            </a:r>
            <a:endParaRPr sz="2400" b="1" i="0" u="none" strike="noStrike" cap="none">
              <a:solidFill>
                <a:srgbClr val="FFFFFF"/>
              </a:solidFill>
              <a:latin typeface="Arial"/>
              <a:ea typeface="Arial"/>
              <a:cs typeface="Arial"/>
              <a:sym typeface="Arial"/>
            </a:endParaRPr>
          </a:p>
        </p:txBody>
      </p:sp>
      <p:sp>
        <p:nvSpPr>
          <p:cNvPr id="283" name="Google Shape;283;p21"/>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844274D-639B-3330-0C9C-E08CA6A24997}"/>
              </a:ext>
            </a:extLst>
          </p:cNvPr>
          <p:cNvSpPr>
            <a:spLocks noGrp="1"/>
          </p:cNvSpPr>
          <p:nvPr>
            <p:ph type="body" idx="1"/>
          </p:nvPr>
        </p:nvSpPr>
        <p:spPr/>
        <p:txBody>
          <a:bodyPr>
            <a:normAutofit fontScale="92500" lnSpcReduction="20000"/>
          </a:bodyPr>
          <a:lstStyle/>
          <a:p>
            <a:endParaRPr lang="pt-BR"/>
          </a:p>
        </p:txBody>
      </p:sp>
      <p:sp>
        <p:nvSpPr>
          <p:cNvPr id="3" name="Título 2">
            <a:extLst>
              <a:ext uri="{FF2B5EF4-FFF2-40B4-BE49-F238E27FC236}">
                <a16:creationId xmlns:a16="http://schemas.microsoft.com/office/drawing/2014/main" id="{FD9BD691-E236-B931-15EC-95CF74AD9292}"/>
              </a:ext>
            </a:extLst>
          </p:cNvPr>
          <p:cNvSpPr>
            <a:spLocks noGrp="1"/>
          </p:cNvSpPr>
          <p:nvPr>
            <p:ph type="title"/>
          </p:nvPr>
        </p:nvSpPr>
        <p:spPr/>
        <p:txBody>
          <a:bodyPr/>
          <a:lstStyle/>
          <a:p>
            <a:endParaRPr lang="pt-BR"/>
          </a:p>
        </p:txBody>
      </p:sp>
      <p:sp>
        <p:nvSpPr>
          <p:cNvPr id="4" name="Espaço Reservado para Texto 3">
            <a:extLst>
              <a:ext uri="{FF2B5EF4-FFF2-40B4-BE49-F238E27FC236}">
                <a16:creationId xmlns:a16="http://schemas.microsoft.com/office/drawing/2014/main" id="{1E8B7EB4-6BCF-A779-8564-CD7B34B8E6EE}"/>
              </a:ext>
            </a:extLst>
          </p:cNvPr>
          <p:cNvSpPr>
            <a:spLocks noGrp="1"/>
          </p:cNvSpPr>
          <p:nvPr>
            <p:ph type="body" idx="2"/>
          </p:nvPr>
        </p:nvSpPr>
        <p:spPr/>
        <p:txBody>
          <a:bodyPr/>
          <a:lstStyle/>
          <a:p>
            <a:endParaRPr lang="pt-B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Suplemento 4">
                <a:extLst>
                  <a:ext uri="{FF2B5EF4-FFF2-40B4-BE49-F238E27FC236}">
                    <a16:creationId xmlns:a16="http://schemas.microsoft.com/office/drawing/2014/main" id="{F8DADB04-AB84-E569-6B3D-7B1736C0B175}"/>
                  </a:ext>
                </a:extLst>
              </p:cNvPr>
              <p:cNvGraphicFramePr>
                <a:graphicFrameLocks noGrp="1"/>
              </p:cNvGraphicFramePr>
              <p:nvPr/>
            </p:nvGraphicFramePr>
            <p:xfrm>
              <a:off x="0" y="-142875"/>
              <a:ext cx="9144000" cy="542925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Suplemento 4">
                <a:extLst>
                  <a:ext uri="{FF2B5EF4-FFF2-40B4-BE49-F238E27FC236}">
                    <a16:creationId xmlns:a16="http://schemas.microsoft.com/office/drawing/2014/main" id="{F8DADB04-AB84-E569-6B3D-7B1736C0B175}"/>
                  </a:ext>
                </a:extLst>
              </p:cNvPr>
              <p:cNvPicPr>
                <a:picLocks noGrp="1" noRot="1" noChangeAspect="1" noMove="1" noResize="1" noEditPoints="1" noAdjustHandles="1" noChangeArrowheads="1" noChangeShapeType="1"/>
              </p:cNvPicPr>
              <p:nvPr/>
            </p:nvPicPr>
            <p:blipFill>
              <a:blip r:embed="rId4"/>
              <a:stretch>
                <a:fillRect/>
              </a:stretch>
            </p:blipFill>
            <p:spPr>
              <a:xfrm>
                <a:off x="0" y="-142875"/>
                <a:ext cx="9144000" cy="5429250"/>
              </a:xfrm>
              <a:prstGeom prst="rect">
                <a:avLst/>
              </a:prstGeom>
            </p:spPr>
          </p:pic>
        </mc:Fallback>
      </mc:AlternateContent>
    </p:spTree>
    <p:extLst>
      <p:ext uri="{BB962C8B-B14F-4D97-AF65-F5344CB8AC3E}">
        <p14:creationId xmlns:p14="http://schemas.microsoft.com/office/powerpoint/2010/main" val="347118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23"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97" name="Google Shape;297;p23"/>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298" name="Google Shape;298;p23"/>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ANÁLISE DE INDICADORES</a:t>
            </a:r>
            <a:endParaRPr sz="2400" b="1" i="0" u="none" strike="noStrike" cap="none">
              <a:solidFill>
                <a:srgbClr val="FFFFFF"/>
              </a:solidFill>
              <a:latin typeface="Arial"/>
              <a:ea typeface="Arial"/>
              <a:cs typeface="Arial"/>
              <a:sym typeface="Arial"/>
            </a:endParaRPr>
          </a:p>
        </p:txBody>
      </p:sp>
      <p:sp>
        <p:nvSpPr>
          <p:cNvPr id="299" name="Google Shape;299;p23"/>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1ef3b5ce786_0_7"/>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dirty="0">
                <a:solidFill>
                  <a:srgbClr val="0149E9"/>
                </a:solidFill>
                <a:latin typeface="Arial Narrow"/>
                <a:ea typeface="Arial Narrow"/>
                <a:cs typeface="Arial Narrow"/>
                <a:sym typeface="Arial Narrow"/>
              </a:rPr>
              <a:t>Custo do Combustível</a:t>
            </a:r>
            <a:endParaRPr sz="3200" b="0" i="0" u="none" strike="noStrike" cap="none" dirty="0">
              <a:solidFill>
                <a:srgbClr val="0149E9"/>
              </a:solidFill>
              <a:latin typeface="Arial"/>
              <a:ea typeface="Arial"/>
              <a:cs typeface="Arial"/>
              <a:sym typeface="Arial"/>
            </a:endParaRPr>
          </a:p>
        </p:txBody>
      </p:sp>
      <p:cxnSp>
        <p:nvCxnSpPr>
          <p:cNvPr id="306" name="Google Shape;306;g1ef3b5ce786_0_7"/>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pic>
        <p:nvPicPr>
          <p:cNvPr id="307" name="Google Shape;307;g1ef3b5ce786_0_7"/>
          <p:cNvPicPr preferRelativeResize="0"/>
          <p:nvPr/>
        </p:nvPicPr>
        <p:blipFill>
          <a:blip r:embed="rId3">
            <a:alphaModFix/>
          </a:blip>
          <a:stretch>
            <a:fillRect/>
          </a:stretch>
        </p:blipFill>
        <p:spPr>
          <a:xfrm>
            <a:off x="698375" y="1639383"/>
            <a:ext cx="3486150" cy="2828925"/>
          </a:xfrm>
          <a:prstGeom prst="rect">
            <a:avLst/>
          </a:prstGeom>
          <a:noFill/>
          <a:ln>
            <a:noFill/>
          </a:ln>
        </p:spPr>
      </p:pic>
      <p:sp>
        <p:nvSpPr>
          <p:cNvPr id="308" name="Google Shape;308;g1ef3b5ce786_0_7"/>
          <p:cNvSpPr txBox="1"/>
          <p:nvPr/>
        </p:nvSpPr>
        <p:spPr>
          <a:xfrm>
            <a:off x="774625" y="4494407"/>
            <a:ext cx="348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rgbClr val="7F7F7F"/>
                </a:solidFill>
              </a:rPr>
              <a:t>Figura 2 - Distribuição do preço do QAV.</a:t>
            </a:r>
            <a:endParaRPr dirty="0">
              <a:solidFill>
                <a:srgbClr val="7F7F7F"/>
              </a:solidFill>
            </a:endParaRPr>
          </a:p>
        </p:txBody>
      </p:sp>
      <p:sp>
        <p:nvSpPr>
          <p:cNvPr id="309" name="Google Shape;309;g1ef3b5ce786_0_7"/>
          <p:cNvSpPr txBox="1"/>
          <p:nvPr/>
        </p:nvSpPr>
        <p:spPr>
          <a:xfrm>
            <a:off x="4897567" y="4451677"/>
            <a:ext cx="384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dirty="0">
                <a:solidFill>
                  <a:srgbClr val="7F7F7F"/>
                </a:solidFill>
              </a:rPr>
              <a:t>Figura 3 - Variação do preço do QAV por Ano.</a:t>
            </a:r>
            <a:endParaRPr dirty="0">
              <a:solidFill>
                <a:srgbClr val="7F7F7F"/>
              </a:solidFill>
            </a:endParaRPr>
          </a:p>
        </p:txBody>
      </p:sp>
      <p:pic>
        <p:nvPicPr>
          <p:cNvPr id="310" name="Google Shape;310;g1ef3b5ce786_0_7"/>
          <p:cNvPicPr preferRelativeResize="0"/>
          <p:nvPr/>
        </p:nvPicPr>
        <p:blipFill>
          <a:blip r:embed="rId4">
            <a:alphaModFix/>
          </a:blip>
          <a:stretch>
            <a:fillRect/>
          </a:stretch>
        </p:blipFill>
        <p:spPr>
          <a:xfrm>
            <a:off x="4946525" y="1674227"/>
            <a:ext cx="3712077" cy="276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ef4646b025_0_13"/>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a:solidFill>
                  <a:srgbClr val="0149E9"/>
                </a:solidFill>
                <a:latin typeface="Arial Narrow"/>
                <a:ea typeface="Arial Narrow"/>
                <a:cs typeface="Arial Narrow"/>
                <a:sym typeface="Arial Narrow"/>
              </a:rPr>
              <a:t>Modelo de Previsão</a:t>
            </a:r>
            <a:endParaRPr sz="3200" b="0" i="0" u="none" strike="noStrike" cap="none">
              <a:solidFill>
                <a:srgbClr val="0149E9"/>
              </a:solidFill>
              <a:latin typeface="Arial"/>
              <a:ea typeface="Arial"/>
              <a:cs typeface="Arial"/>
              <a:sym typeface="Arial"/>
            </a:endParaRPr>
          </a:p>
        </p:txBody>
      </p:sp>
      <p:sp>
        <p:nvSpPr>
          <p:cNvPr id="316" name="Google Shape;316;g1ef4646b025_0_13"/>
          <p:cNvSpPr txBox="1"/>
          <p:nvPr/>
        </p:nvSpPr>
        <p:spPr>
          <a:xfrm>
            <a:off x="981755" y="1345225"/>
            <a:ext cx="6310200" cy="537300"/>
          </a:xfrm>
          <a:prstGeom prst="rect">
            <a:avLst/>
          </a:prstGeom>
          <a:noFill/>
          <a:ln>
            <a:noFill/>
          </a:ln>
        </p:spPr>
        <p:txBody>
          <a:bodyPr spcFirstLastPara="1" wrap="square" lIns="19050" tIns="19050" rIns="19050" bIns="19050" anchor="ctr" anchorCtr="0">
            <a:spAutoFit/>
          </a:bodyPr>
          <a:lstStyle/>
          <a:p>
            <a:pPr marL="0" lvl="0" indent="0" algn="l" rtl="0">
              <a:lnSpc>
                <a:spcPct val="90000"/>
              </a:lnSpc>
              <a:spcBef>
                <a:spcPts val="0"/>
              </a:spcBef>
              <a:spcAft>
                <a:spcPts val="0"/>
              </a:spcAft>
              <a:buClr>
                <a:schemeClr val="dk2"/>
              </a:buClr>
              <a:buSzPts val="1800"/>
              <a:buFont typeface="Arial"/>
              <a:buNone/>
            </a:pPr>
            <a:r>
              <a:rPr lang="pt-BR" sz="1800">
                <a:solidFill>
                  <a:schemeClr val="dk2"/>
                </a:solidFill>
              </a:rPr>
              <a:t>ARIMA (AutoRegressive Integrated Moving Average)</a:t>
            </a:r>
            <a:endParaRPr sz="1800">
              <a:solidFill>
                <a:schemeClr val="dk2"/>
              </a:solidFill>
            </a:endParaRPr>
          </a:p>
          <a:p>
            <a:pPr marL="0" marR="0" lvl="0" indent="0" algn="l" rtl="0">
              <a:lnSpc>
                <a:spcPct val="90000"/>
              </a:lnSpc>
              <a:spcBef>
                <a:spcPts val="0"/>
              </a:spcBef>
              <a:spcAft>
                <a:spcPts val="0"/>
              </a:spcAft>
              <a:buClr>
                <a:srgbClr val="7E90AB"/>
              </a:buClr>
              <a:buSzPts val="1800"/>
              <a:buFont typeface="Arial"/>
              <a:buNone/>
            </a:pPr>
            <a:endParaRPr sz="1800">
              <a:solidFill>
                <a:srgbClr val="7E90AB"/>
              </a:solidFill>
            </a:endParaRPr>
          </a:p>
        </p:txBody>
      </p:sp>
      <p:cxnSp>
        <p:nvCxnSpPr>
          <p:cNvPr id="317" name="Google Shape;317;g1ef4646b025_0_13"/>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sp>
        <p:nvSpPr>
          <p:cNvPr id="318" name="Google Shape;318;g1ef4646b025_0_13"/>
          <p:cNvSpPr txBox="1"/>
          <p:nvPr/>
        </p:nvSpPr>
        <p:spPr>
          <a:xfrm>
            <a:off x="1734225" y="4486575"/>
            <a:ext cx="523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dirty="0">
                <a:solidFill>
                  <a:srgbClr val="7F7F7F"/>
                </a:solidFill>
              </a:rPr>
              <a:t>Figura 4 - Comparação entre valores reais e valores preditos pelo modelo ARIMA.</a:t>
            </a:r>
            <a:endParaRPr dirty="0">
              <a:solidFill>
                <a:srgbClr val="7F7F7F"/>
              </a:solidFill>
            </a:endParaRPr>
          </a:p>
        </p:txBody>
      </p:sp>
      <p:pic>
        <p:nvPicPr>
          <p:cNvPr id="319" name="Google Shape;319;g1ef4646b025_0_13"/>
          <p:cNvPicPr preferRelativeResize="0"/>
          <p:nvPr/>
        </p:nvPicPr>
        <p:blipFill>
          <a:blip r:embed="rId3">
            <a:alphaModFix/>
          </a:blip>
          <a:stretch>
            <a:fillRect/>
          </a:stretch>
        </p:blipFill>
        <p:spPr>
          <a:xfrm>
            <a:off x="1734225" y="1709125"/>
            <a:ext cx="5095465" cy="2777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ef4646b025_0_24"/>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a:solidFill>
                  <a:srgbClr val="0149E9"/>
                </a:solidFill>
                <a:latin typeface="Arial Narrow"/>
                <a:ea typeface="Arial Narrow"/>
                <a:cs typeface="Arial Narrow"/>
                <a:sym typeface="Arial Narrow"/>
              </a:rPr>
              <a:t>Modelo de Previsão</a:t>
            </a:r>
            <a:endParaRPr sz="3200" b="0" i="0" u="none" strike="noStrike" cap="none">
              <a:solidFill>
                <a:srgbClr val="0149E9"/>
              </a:solidFill>
              <a:latin typeface="Arial"/>
              <a:ea typeface="Arial"/>
              <a:cs typeface="Arial"/>
              <a:sym typeface="Arial"/>
            </a:endParaRPr>
          </a:p>
        </p:txBody>
      </p:sp>
      <p:sp>
        <p:nvSpPr>
          <p:cNvPr id="325" name="Google Shape;325;g1ef4646b025_0_24"/>
          <p:cNvSpPr txBox="1"/>
          <p:nvPr/>
        </p:nvSpPr>
        <p:spPr>
          <a:xfrm>
            <a:off x="981757" y="1345225"/>
            <a:ext cx="6863700" cy="537300"/>
          </a:xfrm>
          <a:prstGeom prst="rect">
            <a:avLst/>
          </a:prstGeom>
          <a:noFill/>
          <a:ln>
            <a:noFill/>
          </a:ln>
        </p:spPr>
        <p:txBody>
          <a:bodyPr spcFirstLastPara="1" wrap="square" lIns="19050" tIns="19050" rIns="19050" bIns="19050" anchor="ctr" anchorCtr="0">
            <a:spAutoFit/>
          </a:bodyPr>
          <a:lstStyle/>
          <a:p>
            <a:pPr marL="0" lvl="0" indent="0" algn="l" rtl="0">
              <a:lnSpc>
                <a:spcPct val="90000"/>
              </a:lnSpc>
              <a:spcBef>
                <a:spcPts val="0"/>
              </a:spcBef>
              <a:spcAft>
                <a:spcPts val="0"/>
              </a:spcAft>
              <a:buClr>
                <a:schemeClr val="dk2"/>
              </a:buClr>
              <a:buSzPts val="1800"/>
              <a:buFont typeface="Arial"/>
              <a:buNone/>
            </a:pPr>
            <a:r>
              <a:rPr lang="pt-BR" sz="1800">
                <a:solidFill>
                  <a:schemeClr val="dk2"/>
                </a:solidFill>
              </a:rPr>
              <a:t>ARIMA (AutoRegressive Integrated Moving Average)</a:t>
            </a:r>
            <a:endParaRPr sz="1800">
              <a:solidFill>
                <a:schemeClr val="dk2"/>
              </a:solidFill>
            </a:endParaRPr>
          </a:p>
          <a:p>
            <a:pPr marL="0" marR="0" lvl="0" indent="0" algn="l" rtl="0">
              <a:lnSpc>
                <a:spcPct val="90000"/>
              </a:lnSpc>
              <a:spcBef>
                <a:spcPts val="0"/>
              </a:spcBef>
              <a:spcAft>
                <a:spcPts val="0"/>
              </a:spcAft>
              <a:buClr>
                <a:srgbClr val="7E90AB"/>
              </a:buClr>
              <a:buSzPts val="1800"/>
              <a:buFont typeface="Arial"/>
              <a:buNone/>
            </a:pPr>
            <a:endParaRPr sz="1800">
              <a:solidFill>
                <a:srgbClr val="7E90AB"/>
              </a:solidFill>
            </a:endParaRPr>
          </a:p>
        </p:txBody>
      </p:sp>
      <p:cxnSp>
        <p:nvCxnSpPr>
          <p:cNvPr id="326" name="Google Shape;326;g1ef4646b025_0_24"/>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sp>
        <p:nvSpPr>
          <p:cNvPr id="327" name="Google Shape;327;g1ef4646b025_0_24"/>
          <p:cNvSpPr txBox="1"/>
          <p:nvPr/>
        </p:nvSpPr>
        <p:spPr>
          <a:xfrm>
            <a:off x="1893988" y="4486575"/>
            <a:ext cx="523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dirty="0">
                <a:solidFill>
                  <a:srgbClr val="7F7F7F"/>
                </a:solidFill>
              </a:rPr>
              <a:t>Figura 5 - Previsão do preço do combustível utilizando o modelo ARIMA. </a:t>
            </a:r>
            <a:endParaRPr dirty="0">
              <a:solidFill>
                <a:srgbClr val="7F7F7F"/>
              </a:solidFill>
            </a:endParaRPr>
          </a:p>
        </p:txBody>
      </p:sp>
      <p:pic>
        <p:nvPicPr>
          <p:cNvPr id="328" name="Google Shape;328;g1ef4646b025_0_24"/>
          <p:cNvPicPr preferRelativeResize="0"/>
          <p:nvPr/>
        </p:nvPicPr>
        <p:blipFill>
          <a:blip r:embed="rId3">
            <a:alphaModFix/>
          </a:blip>
          <a:stretch>
            <a:fillRect/>
          </a:stretch>
        </p:blipFill>
        <p:spPr>
          <a:xfrm>
            <a:off x="2435700" y="1785325"/>
            <a:ext cx="4150966" cy="270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4"/>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ANÁLISE DE INDICADORES</a:t>
            </a:r>
            <a:endParaRPr sz="3200" b="0" i="0" u="none" strike="noStrike" cap="none">
              <a:solidFill>
                <a:srgbClr val="0149E9"/>
              </a:solidFill>
              <a:latin typeface="Arial"/>
              <a:ea typeface="Arial"/>
              <a:cs typeface="Arial"/>
              <a:sym typeface="Arial"/>
            </a:endParaRPr>
          </a:p>
        </p:txBody>
      </p:sp>
      <p:sp>
        <p:nvSpPr>
          <p:cNvPr id="334" name="Google Shape;334;p24"/>
          <p:cNvSpPr txBox="1"/>
          <p:nvPr/>
        </p:nvSpPr>
        <p:spPr>
          <a:xfrm>
            <a:off x="981739" y="1345224"/>
            <a:ext cx="4305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Projeto Integrador</a:t>
            </a:r>
            <a:endParaRPr sz="1800" b="0" i="0" u="none" strike="noStrike" cap="none">
              <a:solidFill>
                <a:srgbClr val="7E90AB"/>
              </a:solidFill>
              <a:latin typeface="Arial"/>
              <a:ea typeface="Arial"/>
              <a:cs typeface="Arial"/>
              <a:sym typeface="Arial"/>
            </a:endParaRPr>
          </a:p>
        </p:txBody>
      </p:sp>
      <p:cxnSp>
        <p:nvCxnSpPr>
          <p:cNvPr id="335" name="Google Shape;335;p24"/>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336" name="Google Shape;336;p24"/>
          <p:cNvSpPr txBox="1"/>
          <p:nvPr/>
        </p:nvSpPr>
        <p:spPr>
          <a:xfrm>
            <a:off x="735025" y="2872400"/>
            <a:ext cx="1537200" cy="7188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a:solidFill>
                  <a:srgbClr val="80807F"/>
                </a:solidFill>
              </a:rPr>
              <a:t>Maior número de entregas - Modelos Comerciais</a:t>
            </a:r>
            <a:endParaRPr sz="800" b="0" i="0" u="none" strike="noStrike" cap="none">
              <a:solidFill>
                <a:srgbClr val="061636"/>
              </a:solidFill>
              <a:latin typeface="Arial"/>
              <a:ea typeface="Arial"/>
              <a:cs typeface="Arial"/>
              <a:sym typeface="Arial"/>
            </a:endParaRPr>
          </a:p>
        </p:txBody>
      </p:sp>
      <p:sp>
        <p:nvSpPr>
          <p:cNvPr id="337" name="Google Shape;337;p24"/>
          <p:cNvSpPr/>
          <p:nvPr/>
        </p:nvSpPr>
        <p:spPr>
          <a:xfrm>
            <a:off x="760122" y="1919457"/>
            <a:ext cx="1537200" cy="9321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2007, 2021 </a:t>
            </a:r>
            <a:endParaRPr sz="1500" b="1">
              <a:solidFill>
                <a:schemeClr val="lt1"/>
              </a:solidFill>
            </a:endParaRPr>
          </a:p>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e 2023 </a:t>
            </a:r>
            <a:endParaRPr sz="1500" b="1">
              <a:solidFill>
                <a:schemeClr val="lt1"/>
              </a:solidFill>
            </a:endParaRPr>
          </a:p>
        </p:txBody>
      </p:sp>
      <p:sp>
        <p:nvSpPr>
          <p:cNvPr id="338" name="Google Shape;338;p24"/>
          <p:cNvSpPr txBox="1"/>
          <p:nvPr/>
        </p:nvSpPr>
        <p:spPr>
          <a:xfrm>
            <a:off x="2792425" y="2872400"/>
            <a:ext cx="1537200" cy="4788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a:solidFill>
                  <a:srgbClr val="80807F"/>
                </a:solidFill>
              </a:rPr>
              <a:t>Média de entregas entre 2013 - 2019</a:t>
            </a:r>
            <a:endParaRPr sz="800" b="0" i="0" u="none" strike="noStrike" cap="none">
              <a:solidFill>
                <a:srgbClr val="061636"/>
              </a:solidFill>
              <a:latin typeface="Arial"/>
              <a:ea typeface="Arial"/>
              <a:cs typeface="Arial"/>
              <a:sym typeface="Arial"/>
            </a:endParaRPr>
          </a:p>
        </p:txBody>
      </p:sp>
      <p:sp>
        <p:nvSpPr>
          <p:cNvPr id="339" name="Google Shape;339;p24"/>
          <p:cNvSpPr/>
          <p:nvPr/>
        </p:nvSpPr>
        <p:spPr>
          <a:xfrm>
            <a:off x="2817522" y="1919457"/>
            <a:ext cx="1537200" cy="9321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111 Aeronaves Executivas</a:t>
            </a:r>
            <a:endParaRPr sz="1500" b="1">
              <a:solidFill>
                <a:schemeClr val="lt1"/>
              </a:solidFill>
            </a:endParaRPr>
          </a:p>
        </p:txBody>
      </p:sp>
      <p:sp>
        <p:nvSpPr>
          <p:cNvPr id="340" name="Google Shape;340;p24"/>
          <p:cNvSpPr txBox="1"/>
          <p:nvPr/>
        </p:nvSpPr>
        <p:spPr>
          <a:xfrm>
            <a:off x="4926025" y="2872400"/>
            <a:ext cx="1537200" cy="7188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a:solidFill>
                  <a:srgbClr val="80807F"/>
                </a:solidFill>
              </a:rPr>
              <a:t>Em 2023 - atingindo o maior número desde 2010</a:t>
            </a:r>
            <a:endParaRPr sz="800" b="0" i="0" u="none" strike="noStrike" cap="none">
              <a:solidFill>
                <a:srgbClr val="061636"/>
              </a:solidFill>
              <a:latin typeface="Arial"/>
              <a:ea typeface="Arial"/>
              <a:cs typeface="Arial"/>
              <a:sym typeface="Arial"/>
            </a:endParaRPr>
          </a:p>
        </p:txBody>
      </p:sp>
      <p:sp>
        <p:nvSpPr>
          <p:cNvPr id="341" name="Google Shape;341;p24"/>
          <p:cNvSpPr/>
          <p:nvPr/>
        </p:nvSpPr>
        <p:spPr>
          <a:xfrm>
            <a:off x="4951122" y="1919457"/>
            <a:ext cx="1537200" cy="9321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130 Jatos Particulares</a:t>
            </a:r>
            <a:endParaRPr sz="1500" b="1">
              <a:solidFill>
                <a:schemeClr val="lt1"/>
              </a:solidFill>
            </a:endParaRPr>
          </a:p>
        </p:txBody>
      </p:sp>
      <p:sp>
        <p:nvSpPr>
          <p:cNvPr id="342" name="Google Shape;342;p24"/>
          <p:cNvSpPr txBox="1"/>
          <p:nvPr/>
        </p:nvSpPr>
        <p:spPr>
          <a:xfrm>
            <a:off x="7000516" y="2872400"/>
            <a:ext cx="1562297" cy="758669"/>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dirty="0">
                <a:solidFill>
                  <a:srgbClr val="80807F"/>
                </a:solidFill>
              </a:rPr>
              <a:t>Foi o quanto o custo do QAV impactou pós pandemia.</a:t>
            </a:r>
            <a:endParaRPr sz="800" b="0" i="0" u="none" strike="noStrike" cap="none" dirty="0">
              <a:solidFill>
                <a:srgbClr val="061636"/>
              </a:solidFill>
              <a:latin typeface="Arial"/>
              <a:ea typeface="Arial"/>
              <a:cs typeface="Arial"/>
              <a:sym typeface="Arial"/>
            </a:endParaRPr>
          </a:p>
        </p:txBody>
      </p:sp>
      <p:sp>
        <p:nvSpPr>
          <p:cNvPr id="343" name="Google Shape;343;p24"/>
          <p:cNvSpPr/>
          <p:nvPr/>
        </p:nvSpPr>
        <p:spPr>
          <a:xfrm>
            <a:off x="7008522" y="1919457"/>
            <a:ext cx="1537200" cy="9321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90% de aumento nos custos de frete</a:t>
            </a:r>
            <a:endParaRPr sz="1500" b="1">
              <a:solidFill>
                <a:schemeClr val="lt1"/>
              </a:solidFill>
            </a:endParaRPr>
          </a:p>
        </p:txBody>
      </p:sp>
      <p:sp>
        <p:nvSpPr>
          <p:cNvPr id="344" name="Google Shape;344;p24"/>
          <p:cNvSpPr/>
          <p:nvPr/>
        </p:nvSpPr>
        <p:spPr>
          <a:xfrm>
            <a:off x="735025" y="3916975"/>
            <a:ext cx="3835200" cy="2877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E175 e E190</a:t>
            </a:r>
            <a:endParaRPr sz="1500" b="1">
              <a:solidFill>
                <a:schemeClr val="lt1"/>
              </a:solidFill>
            </a:endParaRPr>
          </a:p>
        </p:txBody>
      </p:sp>
      <p:sp>
        <p:nvSpPr>
          <p:cNvPr id="345" name="Google Shape;345;p24"/>
          <p:cNvSpPr txBox="1"/>
          <p:nvPr/>
        </p:nvSpPr>
        <p:spPr>
          <a:xfrm>
            <a:off x="735025" y="4244000"/>
            <a:ext cx="3835200" cy="4788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a:solidFill>
                  <a:srgbClr val="80807F"/>
                </a:solidFill>
              </a:rPr>
              <a:t>Modelos Comerciais mais vendidos </a:t>
            </a:r>
            <a:endParaRPr sz="1300">
              <a:solidFill>
                <a:srgbClr val="80807F"/>
              </a:solidFill>
            </a:endParaRPr>
          </a:p>
          <a:p>
            <a:pPr marL="0" marR="0" lvl="0" indent="0" algn="ctr" rtl="0">
              <a:lnSpc>
                <a:spcPct val="120000"/>
              </a:lnSpc>
              <a:spcBef>
                <a:spcPts val="0"/>
              </a:spcBef>
              <a:spcAft>
                <a:spcPts val="0"/>
              </a:spcAft>
              <a:buNone/>
            </a:pPr>
            <a:r>
              <a:rPr lang="pt-BR" sz="1300">
                <a:solidFill>
                  <a:srgbClr val="80807F"/>
                </a:solidFill>
              </a:rPr>
              <a:t>entre 2003 e 2023</a:t>
            </a:r>
            <a:endParaRPr sz="800" b="0" i="0" u="none" strike="noStrike" cap="none">
              <a:solidFill>
                <a:srgbClr val="061636"/>
              </a:solidFill>
              <a:latin typeface="Arial"/>
              <a:ea typeface="Arial"/>
              <a:cs typeface="Arial"/>
              <a:sym typeface="Arial"/>
            </a:endParaRPr>
          </a:p>
        </p:txBody>
      </p:sp>
      <p:sp>
        <p:nvSpPr>
          <p:cNvPr id="346" name="Google Shape;346;p24"/>
          <p:cNvSpPr/>
          <p:nvPr/>
        </p:nvSpPr>
        <p:spPr>
          <a:xfrm>
            <a:off x="4697425" y="3916975"/>
            <a:ext cx="3835200" cy="287700"/>
          </a:xfrm>
          <a:prstGeom prst="rect">
            <a:avLst/>
          </a:prstGeom>
          <a:solidFill>
            <a:srgbClr val="004CE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D5D5D5"/>
              </a:buClr>
              <a:buSzPts val="1200"/>
              <a:buFont typeface="Helvetica Neue"/>
              <a:buNone/>
            </a:pPr>
            <a:r>
              <a:rPr lang="pt-BR" sz="1500" b="1">
                <a:solidFill>
                  <a:schemeClr val="lt1"/>
                </a:solidFill>
              </a:rPr>
              <a:t>Phenom 300</a:t>
            </a:r>
            <a:endParaRPr sz="1500" b="1">
              <a:solidFill>
                <a:schemeClr val="lt1"/>
              </a:solidFill>
            </a:endParaRPr>
          </a:p>
        </p:txBody>
      </p:sp>
      <p:sp>
        <p:nvSpPr>
          <p:cNvPr id="347" name="Google Shape;347;p24"/>
          <p:cNvSpPr txBox="1"/>
          <p:nvPr/>
        </p:nvSpPr>
        <p:spPr>
          <a:xfrm>
            <a:off x="4697425" y="4244000"/>
            <a:ext cx="3835200" cy="4788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None/>
            </a:pPr>
            <a:r>
              <a:rPr lang="pt-BR" sz="1300">
                <a:solidFill>
                  <a:srgbClr val="80807F"/>
                </a:solidFill>
              </a:rPr>
              <a:t>Modelo Executivo mais vendido entre 2013 e 2023 (jato mais vendido do mundo)</a:t>
            </a:r>
            <a:endParaRPr sz="800" b="0" i="0" u="none" strike="noStrike" cap="none">
              <a:solidFill>
                <a:srgbClr val="061636"/>
              </a:solidFill>
              <a:latin typeface="Arial"/>
              <a:ea typeface="Arial"/>
              <a:cs typeface="Arial"/>
              <a:sym typeface="Arial"/>
            </a:endParaRPr>
          </a:p>
        </p:txBody>
      </p:sp>
      <p:sp>
        <p:nvSpPr>
          <p:cNvPr id="348" name="Google Shape;348;p24"/>
          <p:cNvSpPr/>
          <p:nvPr/>
        </p:nvSpPr>
        <p:spPr>
          <a:xfrm>
            <a:off x="6830775" y="1758050"/>
            <a:ext cx="1926900" cy="1926900"/>
          </a:xfrm>
          <a:prstGeom prst="rect">
            <a:avLst/>
          </a:prstGeom>
          <a:noFill/>
          <a:ln w="28575" cap="flat" cmpd="sng">
            <a:solidFill>
              <a:srgbClr val="004A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4BE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ef3b5ce786_0_26"/>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ANÁLISE DE INDICADORES</a:t>
            </a:r>
            <a:endParaRPr sz="3200" b="0" i="0" u="none" strike="noStrike" cap="none">
              <a:solidFill>
                <a:srgbClr val="0149E9"/>
              </a:solidFill>
              <a:latin typeface="Arial"/>
              <a:ea typeface="Arial"/>
              <a:cs typeface="Arial"/>
              <a:sym typeface="Arial"/>
            </a:endParaRPr>
          </a:p>
        </p:txBody>
      </p:sp>
      <p:sp>
        <p:nvSpPr>
          <p:cNvPr id="354" name="Google Shape;354;g1ef3b5ce786_0_26"/>
          <p:cNvSpPr txBox="1"/>
          <p:nvPr/>
        </p:nvSpPr>
        <p:spPr>
          <a:xfrm>
            <a:off x="981739" y="1345224"/>
            <a:ext cx="4305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Projeto Integrador</a:t>
            </a:r>
            <a:endParaRPr sz="1800" b="0" i="0" u="none" strike="noStrike" cap="none">
              <a:solidFill>
                <a:srgbClr val="7E90AB"/>
              </a:solidFill>
              <a:latin typeface="Arial"/>
              <a:ea typeface="Arial"/>
              <a:cs typeface="Arial"/>
              <a:sym typeface="Arial"/>
            </a:endParaRPr>
          </a:p>
        </p:txBody>
      </p:sp>
      <p:cxnSp>
        <p:nvCxnSpPr>
          <p:cNvPr id="355" name="Google Shape;355;g1ef3b5ce786_0_26"/>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sp>
        <p:nvSpPr>
          <p:cNvPr id="356" name="Google Shape;356;g1ef3b5ce786_0_26"/>
          <p:cNvSpPr txBox="1"/>
          <p:nvPr/>
        </p:nvSpPr>
        <p:spPr>
          <a:xfrm>
            <a:off x="995671" y="1850173"/>
            <a:ext cx="7456500" cy="2365263"/>
          </a:xfrm>
          <a:prstGeom prst="rect">
            <a:avLst/>
          </a:prstGeom>
          <a:noFill/>
          <a:ln>
            <a:noFill/>
          </a:ln>
        </p:spPr>
        <p:txBody>
          <a:bodyPr spcFirstLastPara="1" wrap="square" lIns="19050" tIns="19050" rIns="19050" bIns="19050" anchor="t" anchorCtr="0">
            <a:spAutoFit/>
          </a:bodyPr>
          <a:lstStyle/>
          <a:p>
            <a:pPr marL="457200" marR="0" lvl="0" indent="-317500" algn="l" rtl="0">
              <a:lnSpc>
                <a:spcPct val="120000"/>
              </a:lnSpc>
              <a:spcBef>
                <a:spcPts val="0"/>
              </a:spcBef>
              <a:spcAft>
                <a:spcPts val="0"/>
              </a:spcAft>
              <a:buSzPts val="1400"/>
              <a:buChar char="-"/>
            </a:pPr>
            <a:r>
              <a:rPr lang="pt-BR" b="1" dirty="0">
                <a:solidFill>
                  <a:srgbClr val="80807F"/>
                </a:solidFill>
              </a:rPr>
              <a:t>Estados Unidos vs. Brasil:</a:t>
            </a:r>
            <a:r>
              <a:rPr lang="pt-BR" dirty="0">
                <a:solidFill>
                  <a:srgbClr val="80807F"/>
                </a:solidFill>
              </a:rPr>
              <a:t> custo médio de frete</a:t>
            </a:r>
          </a:p>
          <a:p>
            <a:pPr marL="457200" marR="0" lvl="0" indent="-317500" algn="l" rtl="0">
              <a:lnSpc>
                <a:spcPct val="120000"/>
              </a:lnSpc>
              <a:spcBef>
                <a:spcPts val="0"/>
              </a:spcBef>
              <a:spcAft>
                <a:spcPts val="0"/>
              </a:spcAft>
              <a:buSzPts val="1400"/>
              <a:buChar char="-"/>
            </a:pPr>
            <a:endParaRPr lang="pt-BR" dirty="0">
              <a:solidFill>
                <a:srgbClr val="80807F"/>
              </a:solidFill>
            </a:endParaRPr>
          </a:p>
          <a:p>
            <a:pPr marL="457200" marR="0" lvl="0" indent="-317500" algn="l" rtl="0">
              <a:lnSpc>
                <a:spcPct val="120000"/>
              </a:lnSpc>
              <a:spcBef>
                <a:spcPts val="0"/>
              </a:spcBef>
              <a:spcAft>
                <a:spcPts val="0"/>
              </a:spcAft>
              <a:buSzPts val="1400"/>
              <a:buChar char="-"/>
            </a:pPr>
            <a:r>
              <a:rPr lang="pt-BR" dirty="0">
                <a:solidFill>
                  <a:srgbClr val="80807F"/>
                </a:solidFill>
              </a:rPr>
              <a:t>Embraer </a:t>
            </a:r>
            <a:r>
              <a:rPr lang="pt-BR" b="1" dirty="0">
                <a:solidFill>
                  <a:srgbClr val="80807F"/>
                </a:solidFill>
              </a:rPr>
              <a:t>exporta 90% </a:t>
            </a:r>
            <a:r>
              <a:rPr lang="pt-BR" dirty="0">
                <a:solidFill>
                  <a:srgbClr val="80807F"/>
                </a:solidFill>
              </a:rPr>
              <a:t>da sua mercadoria;</a:t>
            </a:r>
          </a:p>
          <a:p>
            <a:pPr marL="457200" marR="0" lvl="0" indent="-317500" algn="l" rtl="0">
              <a:lnSpc>
                <a:spcPct val="120000"/>
              </a:lnSpc>
              <a:spcBef>
                <a:spcPts val="0"/>
              </a:spcBef>
              <a:spcAft>
                <a:spcPts val="0"/>
              </a:spcAft>
              <a:buSzPts val="1400"/>
              <a:buChar char="-"/>
            </a:pPr>
            <a:endParaRPr lang="pt-BR" dirty="0">
              <a:solidFill>
                <a:srgbClr val="80807F"/>
              </a:solidFill>
            </a:endParaRPr>
          </a:p>
          <a:p>
            <a:pPr marL="457200" marR="0" lvl="0" indent="-317500" algn="l" rtl="0">
              <a:lnSpc>
                <a:spcPct val="120000"/>
              </a:lnSpc>
              <a:spcBef>
                <a:spcPts val="0"/>
              </a:spcBef>
              <a:spcAft>
                <a:spcPts val="0"/>
              </a:spcAft>
              <a:buSzPts val="1400"/>
              <a:buChar char="-"/>
            </a:pPr>
            <a:r>
              <a:rPr lang="pt-BR" b="1" dirty="0">
                <a:solidFill>
                  <a:srgbClr val="80807F"/>
                </a:solidFill>
              </a:rPr>
              <a:t>Análise de demanda 2035: </a:t>
            </a:r>
            <a:r>
              <a:rPr lang="pt-BR" dirty="0">
                <a:solidFill>
                  <a:srgbClr val="80807F"/>
                </a:solidFill>
              </a:rPr>
              <a:t>117 aeronaves, com um custo de R$ 6,3 milhões de frete;</a:t>
            </a:r>
          </a:p>
          <a:p>
            <a:pPr marL="457200" marR="0" lvl="0" indent="-317500" algn="l" rtl="0">
              <a:lnSpc>
                <a:spcPct val="120000"/>
              </a:lnSpc>
              <a:spcBef>
                <a:spcPts val="0"/>
              </a:spcBef>
              <a:spcAft>
                <a:spcPts val="0"/>
              </a:spcAft>
              <a:buSzPts val="1400"/>
              <a:buChar char="-"/>
            </a:pPr>
            <a:endParaRPr lang="pt-BR" dirty="0">
              <a:solidFill>
                <a:srgbClr val="80807F"/>
              </a:solidFill>
            </a:endParaRPr>
          </a:p>
          <a:p>
            <a:pPr marL="457200" marR="0" lvl="0" indent="-317500" algn="l" rtl="0">
              <a:lnSpc>
                <a:spcPct val="120000"/>
              </a:lnSpc>
              <a:spcBef>
                <a:spcPts val="0"/>
              </a:spcBef>
              <a:spcAft>
                <a:spcPts val="0"/>
              </a:spcAft>
              <a:buSzPts val="1400"/>
              <a:buChar char="-"/>
            </a:pPr>
            <a:r>
              <a:rPr lang="pt-BR" b="1" dirty="0">
                <a:solidFill>
                  <a:srgbClr val="80807F"/>
                </a:solidFill>
              </a:rPr>
              <a:t>Eficiência das entregas:  86% até Q3 de 2023</a:t>
            </a:r>
            <a:r>
              <a:rPr lang="pt-BR" dirty="0">
                <a:solidFill>
                  <a:srgbClr val="80807F"/>
                </a:solidFill>
              </a:rPr>
              <a:t>. Para os pedidos em carteira</a:t>
            </a:r>
            <a:r>
              <a:rPr lang="pt-BR" b="1" dirty="0">
                <a:solidFill>
                  <a:srgbClr val="80807F"/>
                </a:solidFill>
              </a:rPr>
              <a:t>: custo estimado de frete de R$ 8,7 milhões</a:t>
            </a:r>
            <a:r>
              <a:rPr lang="pt-BR" dirty="0">
                <a:solidFill>
                  <a:srgbClr val="80807F"/>
                </a:solidFill>
              </a:rPr>
              <a:t>, representando </a:t>
            </a:r>
            <a:r>
              <a:rPr lang="pt-BR" b="1" dirty="0">
                <a:solidFill>
                  <a:srgbClr val="80807F"/>
                </a:solidFill>
              </a:rPr>
              <a:t>0,01% do valor de venda (R$ 78,2 bilhões).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p:nvPr/>
        </p:nvSpPr>
        <p:spPr>
          <a:xfrm>
            <a:off x="0" y="0"/>
            <a:ext cx="9144000" cy="5143500"/>
          </a:xfrm>
          <a:prstGeom prst="rect">
            <a:avLst/>
          </a:prstGeom>
          <a:solidFill>
            <a:srgbClr val="1437E4"/>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nvGrpSpPr>
          <p:cNvPr id="99" name="Google Shape;99;p3"/>
          <p:cNvGrpSpPr/>
          <p:nvPr/>
        </p:nvGrpSpPr>
        <p:grpSpPr>
          <a:xfrm>
            <a:off x="0" y="0"/>
            <a:ext cx="9144000" cy="5143500"/>
            <a:chOff x="0" y="-1"/>
            <a:chExt cx="24384001" cy="13716001"/>
          </a:xfrm>
        </p:grpSpPr>
        <p:pic>
          <p:nvPicPr>
            <p:cNvPr id="100" name="Google Shape;100;p3" descr="rastro_B.jpg"/>
            <p:cNvPicPr preferRelativeResize="0"/>
            <p:nvPr/>
          </p:nvPicPr>
          <p:blipFill rotWithShape="1">
            <a:blip r:embed="rId3">
              <a:alphaModFix/>
            </a:blip>
            <a:srcRect/>
            <a:stretch/>
          </p:blipFill>
          <p:spPr>
            <a:xfrm>
              <a:off x="0" y="-1"/>
              <a:ext cx="24384001" cy="13716001"/>
            </a:xfrm>
            <a:prstGeom prst="rect">
              <a:avLst/>
            </a:prstGeom>
            <a:noFill/>
            <a:ln>
              <a:noFill/>
            </a:ln>
          </p:spPr>
        </p:pic>
        <p:sp>
          <p:nvSpPr>
            <p:cNvPr id="101" name="Google Shape;101;p3"/>
            <p:cNvSpPr/>
            <p:nvPr/>
          </p:nvSpPr>
          <p:spPr>
            <a:xfrm flipH="1">
              <a:off x="20120403" y="6491837"/>
              <a:ext cx="612488" cy="612403"/>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102" name="Google Shape;102;p3"/>
          <p:cNvSpPr txBox="1"/>
          <p:nvPr/>
        </p:nvSpPr>
        <p:spPr>
          <a:xfrm>
            <a:off x="5842647" y="2434419"/>
            <a:ext cx="743793" cy="24622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1500"/>
              <a:buFont typeface="Arial"/>
              <a:buNone/>
            </a:pPr>
            <a:r>
              <a:rPr lang="pt-BR" sz="1500" b="0" i="0" u="none" strike="noStrike" cap="none">
                <a:solidFill>
                  <a:srgbClr val="FFFFFF"/>
                </a:solidFill>
                <a:latin typeface="Arial"/>
                <a:ea typeface="Arial"/>
                <a:cs typeface="Arial"/>
                <a:sym typeface="Arial"/>
              </a:rPr>
              <a:t>GRUPO</a:t>
            </a:r>
            <a:endParaRPr sz="15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2000"/>
                                        <p:tgtEl>
                                          <p:spTgt spid="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50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5"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362" name="Google Shape;362;p25"/>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363" name="Google Shape;363;p25"/>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PLANO DE AÇÃO</a:t>
            </a:r>
            <a:endParaRPr sz="2400" b="1" i="0" u="none" strike="noStrike" cap="none">
              <a:solidFill>
                <a:srgbClr val="FFFFFF"/>
              </a:solidFill>
              <a:latin typeface="Arial"/>
              <a:ea typeface="Arial"/>
              <a:cs typeface="Arial"/>
              <a:sym typeface="Arial"/>
            </a:endParaRPr>
          </a:p>
        </p:txBody>
      </p:sp>
      <p:sp>
        <p:nvSpPr>
          <p:cNvPr id="364" name="Google Shape;364;p25"/>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PLANO DE AÇÃO</a:t>
            </a:r>
            <a:endParaRPr sz="3200" b="0" i="0" u="none" strike="noStrike" cap="none">
              <a:solidFill>
                <a:srgbClr val="0149E9"/>
              </a:solidFill>
              <a:latin typeface="Arial"/>
              <a:ea typeface="Arial"/>
              <a:cs typeface="Arial"/>
              <a:sym typeface="Arial"/>
            </a:endParaRPr>
          </a:p>
        </p:txBody>
      </p:sp>
      <p:sp>
        <p:nvSpPr>
          <p:cNvPr id="370" name="Google Shape;370;p26"/>
          <p:cNvSpPr txBox="1"/>
          <p:nvPr/>
        </p:nvSpPr>
        <p:spPr>
          <a:xfrm>
            <a:off x="981739" y="1345224"/>
            <a:ext cx="4305877"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Logística e Supply Chain</a:t>
            </a:r>
            <a:endParaRPr sz="1800" b="0" i="0" u="none" strike="noStrike" cap="none">
              <a:solidFill>
                <a:srgbClr val="7E90AB"/>
              </a:solidFill>
              <a:latin typeface="Arial"/>
              <a:ea typeface="Arial"/>
              <a:cs typeface="Arial"/>
              <a:sym typeface="Arial"/>
            </a:endParaRPr>
          </a:p>
        </p:txBody>
      </p:sp>
      <p:cxnSp>
        <p:nvCxnSpPr>
          <p:cNvPr id="371" name="Google Shape;371;p26"/>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372" name="Google Shape;372;p26"/>
          <p:cNvSpPr txBox="1"/>
          <p:nvPr/>
        </p:nvSpPr>
        <p:spPr>
          <a:xfrm>
            <a:off x="995671" y="1850173"/>
            <a:ext cx="7456500" cy="1654299"/>
          </a:xfrm>
          <a:prstGeom prst="rect">
            <a:avLst/>
          </a:prstGeom>
          <a:noFill/>
          <a:ln>
            <a:noFill/>
          </a:ln>
        </p:spPr>
        <p:txBody>
          <a:bodyPr spcFirstLastPara="1" wrap="square" lIns="19050" tIns="19050" rIns="19050" bIns="19050" anchor="t" anchorCtr="0">
            <a:spAutoFit/>
          </a:bodyPr>
          <a:lstStyle/>
          <a:p>
            <a:pPr marL="457200" marR="0" lvl="0" indent="-317500" algn="l" rtl="0">
              <a:lnSpc>
                <a:spcPct val="150000"/>
              </a:lnSpc>
              <a:spcBef>
                <a:spcPts val="0"/>
              </a:spcBef>
              <a:spcAft>
                <a:spcPts val="0"/>
              </a:spcAft>
              <a:buClr>
                <a:srgbClr val="80807F"/>
              </a:buClr>
              <a:buSzPts val="1400"/>
              <a:buFont typeface="Arial"/>
              <a:buChar char="-"/>
            </a:pPr>
            <a:r>
              <a:rPr lang="pt-BR" b="1" dirty="0">
                <a:solidFill>
                  <a:srgbClr val="80807F"/>
                </a:solidFill>
              </a:rPr>
              <a:t>Direcionamento da estratégia comercial: </a:t>
            </a:r>
            <a:r>
              <a:rPr lang="pt-BR" dirty="0">
                <a:solidFill>
                  <a:srgbClr val="80807F"/>
                </a:solidFill>
              </a:rPr>
              <a:t>companhias brasileiras (Latam e Gol), assim como aproximação a Copa Airlines.</a:t>
            </a:r>
          </a:p>
          <a:p>
            <a:pPr marL="457200" marR="0" lvl="0" indent="-317500" algn="l" rtl="0">
              <a:lnSpc>
                <a:spcPct val="150000"/>
              </a:lnSpc>
              <a:spcBef>
                <a:spcPts val="0"/>
              </a:spcBef>
              <a:spcAft>
                <a:spcPts val="0"/>
              </a:spcAft>
              <a:buClr>
                <a:srgbClr val="80807F"/>
              </a:buClr>
              <a:buSzPts val="1400"/>
              <a:buFont typeface="Arial"/>
              <a:buChar char="-"/>
            </a:pPr>
            <a:endParaRPr lang="pt-BR" b="1" dirty="0">
              <a:solidFill>
                <a:srgbClr val="80807F"/>
              </a:solidFill>
            </a:endParaRPr>
          </a:p>
          <a:p>
            <a:pPr marL="457200" marR="0" lvl="0" indent="-317500" algn="l" rtl="0">
              <a:lnSpc>
                <a:spcPct val="150000"/>
              </a:lnSpc>
              <a:spcBef>
                <a:spcPts val="0"/>
              </a:spcBef>
              <a:spcAft>
                <a:spcPts val="0"/>
              </a:spcAft>
              <a:buClr>
                <a:srgbClr val="80807F"/>
              </a:buClr>
              <a:buSzPts val="1400"/>
              <a:buFont typeface="Arial"/>
              <a:buChar char="-"/>
            </a:pPr>
            <a:r>
              <a:rPr lang="pt-BR" b="1" dirty="0">
                <a:solidFill>
                  <a:srgbClr val="80807F"/>
                </a:solidFill>
              </a:rPr>
              <a:t>Focar a venda de aviões com menor autonomia para distâncias mais curtas: </a:t>
            </a:r>
            <a:r>
              <a:rPr lang="pt-BR" dirty="0">
                <a:solidFill>
                  <a:srgbClr val="80807F"/>
                </a:solidFill>
              </a:rPr>
              <a:t>E170 para América do Sul, E190-E2 para a Europa.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ef3b5ce786_0_0"/>
          <p:cNvSpPr txBox="1"/>
          <p:nvPr/>
        </p:nvSpPr>
        <p:spPr>
          <a:xfrm>
            <a:off x="994086" y="945197"/>
            <a:ext cx="7248000" cy="48180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a:solidFill>
                  <a:srgbClr val="0149E9"/>
                </a:solidFill>
                <a:latin typeface="Arial Narrow"/>
                <a:ea typeface="Arial Narrow"/>
                <a:cs typeface="Arial Narrow"/>
                <a:sym typeface="Arial Narrow"/>
              </a:rPr>
              <a:t>A3 - Modelo PDCA</a:t>
            </a:r>
            <a:endParaRPr sz="3200" b="0" i="0" u="none" strike="noStrike" cap="none">
              <a:solidFill>
                <a:srgbClr val="0149E9"/>
              </a:solidFill>
              <a:latin typeface="Arial"/>
              <a:ea typeface="Arial"/>
              <a:cs typeface="Arial"/>
              <a:sym typeface="Arial"/>
            </a:endParaRPr>
          </a:p>
        </p:txBody>
      </p:sp>
      <p:sp>
        <p:nvSpPr>
          <p:cNvPr id="378" name="Google Shape;378;g1ef3b5ce786_0_0"/>
          <p:cNvSpPr txBox="1"/>
          <p:nvPr/>
        </p:nvSpPr>
        <p:spPr>
          <a:xfrm>
            <a:off x="981739" y="1345224"/>
            <a:ext cx="4305900" cy="287700"/>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a:solidFill>
                  <a:srgbClr val="7E90AB"/>
                </a:solidFill>
              </a:rPr>
              <a:t>Consolidado do Trabalho</a:t>
            </a:r>
            <a:endParaRPr sz="1800" b="0" i="0" u="none" strike="noStrike" cap="none">
              <a:solidFill>
                <a:srgbClr val="7E90AB"/>
              </a:solidFill>
              <a:latin typeface="Arial"/>
              <a:ea typeface="Arial"/>
              <a:cs typeface="Arial"/>
              <a:sym typeface="Arial"/>
            </a:endParaRPr>
          </a:p>
        </p:txBody>
      </p:sp>
      <p:cxnSp>
        <p:nvCxnSpPr>
          <p:cNvPr id="379" name="Google Shape;379;g1ef3b5ce786_0_0"/>
          <p:cNvCxnSpPr/>
          <p:nvPr/>
        </p:nvCxnSpPr>
        <p:spPr>
          <a:xfrm rot="10800000" flipH="1">
            <a:off x="0" y="43"/>
            <a:ext cx="683100" cy="1872300"/>
          </a:xfrm>
          <a:prstGeom prst="straightConnector1">
            <a:avLst/>
          </a:prstGeom>
          <a:noFill/>
          <a:ln w="12700" cap="flat" cmpd="sng">
            <a:solidFill>
              <a:srgbClr val="004AE8"/>
            </a:solidFill>
            <a:prstDash val="solid"/>
            <a:miter lim="400000"/>
            <a:headEnd type="none" w="sm" len="sm"/>
            <a:tailEnd type="none" w="sm" len="sm"/>
          </a:ln>
        </p:spPr>
      </p:cxnSp>
      <p:pic>
        <p:nvPicPr>
          <p:cNvPr id="1026" name="Picture 2">
            <a:extLst>
              <a:ext uri="{FF2B5EF4-FFF2-40B4-BE49-F238E27FC236}">
                <a16:creationId xmlns:a16="http://schemas.microsoft.com/office/drawing/2014/main" id="{EAC5E5C7-9613-5DD9-0E91-02276C5AE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404" y="1632924"/>
            <a:ext cx="6216587" cy="3387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27"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386" name="Google Shape;386;p27"/>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387" name="Google Shape;387;p27"/>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ANEXOS</a:t>
            </a:r>
            <a:endParaRPr sz="2400" b="1" i="0" u="none" strike="noStrike" cap="none">
              <a:solidFill>
                <a:srgbClr val="FFFFFF"/>
              </a:solidFill>
              <a:latin typeface="Arial"/>
              <a:ea typeface="Arial"/>
              <a:cs typeface="Arial"/>
              <a:sym typeface="Arial"/>
            </a:endParaRPr>
          </a:p>
        </p:txBody>
      </p:sp>
      <p:sp>
        <p:nvSpPr>
          <p:cNvPr id="388" name="Google Shape;388;p27"/>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2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94" name="Google Shape;394;p28"/>
          <p:cNvSpPr/>
          <p:nvPr/>
        </p:nvSpPr>
        <p:spPr>
          <a:xfrm>
            <a:off x="-3990" y="0"/>
            <a:ext cx="6872708" cy="5148578"/>
          </a:xfrm>
          <a:custGeom>
            <a:avLst/>
            <a:gdLst/>
            <a:ahLst/>
            <a:cxnLst/>
            <a:rect l="l" t="t" r="r" b="b"/>
            <a:pathLst>
              <a:path w="6872708" h="5148578" extrusionOk="0">
                <a:moveTo>
                  <a:pt x="0" y="0"/>
                </a:moveTo>
                <a:lnTo>
                  <a:pt x="6872708" y="0"/>
                </a:lnTo>
                <a:lnTo>
                  <a:pt x="5434885" y="5148578"/>
                </a:lnTo>
                <a:lnTo>
                  <a:pt x="0" y="5143500"/>
                </a:lnTo>
                <a:lnTo>
                  <a:pt x="0" y="0"/>
                </a:lnTo>
                <a:close/>
              </a:path>
            </a:pathLst>
          </a:custGeom>
          <a:solidFill>
            <a:schemeClr val="lt1"/>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sp>
        <p:nvSpPr>
          <p:cNvPr id="395" name="Google Shape;395;p28"/>
          <p:cNvSpPr txBox="1"/>
          <p:nvPr/>
        </p:nvSpPr>
        <p:spPr>
          <a:xfrm>
            <a:off x="975036" y="964192"/>
            <a:ext cx="3784416" cy="1045030"/>
          </a:xfrm>
          <a:prstGeom prst="rect">
            <a:avLst/>
          </a:prstGeom>
          <a:noFill/>
          <a:ln>
            <a:noFill/>
          </a:ln>
        </p:spPr>
        <p:txBody>
          <a:bodyPr spcFirstLastPara="1" wrap="square" lIns="19050" tIns="19050" rIns="19050" bIns="19050" anchor="t" anchorCtr="0">
            <a:spAutoFit/>
          </a:bodyPr>
          <a:lstStyle/>
          <a:p>
            <a:pPr marL="0" marR="0" lvl="0" indent="0" algn="l" rtl="0">
              <a:lnSpc>
                <a:spcPct val="80000"/>
              </a:lnSpc>
              <a:spcBef>
                <a:spcPts val="0"/>
              </a:spcBef>
              <a:spcAft>
                <a:spcPts val="0"/>
              </a:spcAft>
              <a:buClr>
                <a:srgbClr val="1E4BDF"/>
              </a:buClr>
              <a:buSzPts val="4088"/>
              <a:buFont typeface="Arial Narrow"/>
              <a:buNone/>
            </a:pPr>
            <a:r>
              <a:rPr lang="pt-BR" sz="4088" b="1" i="0" u="none" strike="noStrike" cap="none">
                <a:solidFill>
                  <a:srgbClr val="1E4BDF"/>
                </a:solidFill>
                <a:latin typeface="Arial Narrow"/>
                <a:ea typeface="Arial Narrow"/>
                <a:cs typeface="Arial Narrow"/>
                <a:sym typeface="Arial Narrow"/>
              </a:rPr>
              <a:t>LINKS DE INTERESSE</a:t>
            </a:r>
            <a:endParaRPr sz="4088" b="1" i="0" u="none" strike="noStrike" cap="none">
              <a:solidFill>
                <a:srgbClr val="1E4BDF"/>
              </a:solidFill>
              <a:latin typeface="Arial Narrow"/>
              <a:ea typeface="Arial Narrow"/>
              <a:cs typeface="Arial Narrow"/>
              <a:sym typeface="Arial Narrow"/>
            </a:endParaRPr>
          </a:p>
        </p:txBody>
      </p:sp>
      <p:pic>
        <p:nvPicPr>
          <p:cNvPr id="396" name="Google Shape;396;p28"/>
          <p:cNvPicPr preferRelativeResize="0"/>
          <p:nvPr/>
        </p:nvPicPr>
        <p:blipFill rotWithShape="1">
          <a:blip r:embed="rId4">
            <a:alphaModFix/>
          </a:blip>
          <a:srcRect l="-1" t="1923" r="41707" b="34378"/>
          <a:stretch/>
        </p:blipFill>
        <p:spPr>
          <a:xfrm>
            <a:off x="6107488" y="1984779"/>
            <a:ext cx="3036512" cy="3158722"/>
          </a:xfrm>
          <a:prstGeom prst="rect">
            <a:avLst/>
          </a:prstGeom>
          <a:noFill/>
          <a:ln>
            <a:noFill/>
          </a:ln>
        </p:spPr>
      </p:pic>
      <p:sp>
        <p:nvSpPr>
          <p:cNvPr id="397" name="Google Shape;397;p28"/>
          <p:cNvSpPr txBox="1"/>
          <p:nvPr/>
        </p:nvSpPr>
        <p:spPr>
          <a:xfrm>
            <a:off x="975026" y="2394625"/>
            <a:ext cx="3036600" cy="10488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70A3E8"/>
              </a:buClr>
              <a:buSzPts val="1050"/>
              <a:buFont typeface="Arial"/>
              <a:buNone/>
            </a:pPr>
            <a:r>
              <a:rPr lang="pt-BR" sz="1250" b="0" i="0" u="sng" strike="noStrike" cap="none">
                <a:solidFill>
                  <a:srgbClr val="70A3E8"/>
                </a:solidFill>
                <a:latin typeface="Arial"/>
                <a:ea typeface="Arial"/>
                <a:cs typeface="Arial"/>
                <a:sym typeface="Arial"/>
                <a:hlinkClick r:id="rId5">
                  <a:extLst>
                    <a:ext uri="{A12FA001-AC4F-418D-AE19-62706E023703}">
                      <ahyp:hlinkClr xmlns:ahyp="http://schemas.microsoft.com/office/drawing/2018/hyperlinkcolor" val="tx"/>
                    </a:ext>
                  </a:extLst>
                </a:hlinkClick>
              </a:rPr>
              <a:t>Quadro do Trello</a:t>
            </a:r>
            <a:endParaRPr sz="1250" b="0" i="0" u="none" strike="noStrike" cap="none">
              <a:solidFill>
                <a:srgbClr val="70A3E8"/>
              </a:solidFill>
              <a:latin typeface="Arial"/>
              <a:ea typeface="Arial"/>
              <a:cs typeface="Arial"/>
              <a:sym typeface="Arial"/>
            </a:endParaRPr>
          </a:p>
          <a:p>
            <a:pPr marL="0" marR="0" lvl="0" indent="0" algn="l" rtl="0">
              <a:lnSpc>
                <a:spcPct val="100000"/>
              </a:lnSpc>
              <a:spcBef>
                <a:spcPts val="1688"/>
              </a:spcBef>
              <a:spcAft>
                <a:spcPts val="0"/>
              </a:spcAft>
              <a:buClr>
                <a:srgbClr val="70A3E8"/>
              </a:buClr>
              <a:buSzPts val="1050"/>
              <a:buFont typeface="Arial"/>
              <a:buNone/>
            </a:pPr>
            <a:r>
              <a:rPr lang="pt-BR" sz="1250" b="0" i="0" u="sng" strike="noStrike" cap="none">
                <a:solidFill>
                  <a:srgbClr val="70A3E8"/>
                </a:solidFill>
                <a:latin typeface="Arial"/>
                <a:ea typeface="Arial"/>
                <a:cs typeface="Arial"/>
                <a:sym typeface="Arial"/>
                <a:hlinkClick r:id="rId6">
                  <a:extLst>
                    <a:ext uri="{A12FA001-AC4F-418D-AE19-62706E023703}">
                      <ahyp:hlinkClr xmlns:ahyp="http://schemas.microsoft.com/office/drawing/2018/hyperlinkcolor" val="tx"/>
                    </a:ext>
                  </a:extLst>
                </a:hlinkClick>
              </a:rPr>
              <a:t>Documentação do Projeto (Doc)</a:t>
            </a:r>
            <a:endParaRPr sz="1250" b="0" i="0" u="none" strike="noStrike" cap="none">
              <a:solidFill>
                <a:srgbClr val="70A3E8"/>
              </a:solidFill>
              <a:latin typeface="Arial"/>
              <a:ea typeface="Arial"/>
              <a:cs typeface="Arial"/>
              <a:sym typeface="Arial"/>
            </a:endParaRPr>
          </a:p>
          <a:p>
            <a:pPr marL="0" marR="0" lvl="0" indent="0" algn="l" rtl="0">
              <a:lnSpc>
                <a:spcPct val="100000"/>
              </a:lnSpc>
              <a:spcBef>
                <a:spcPts val="1688"/>
              </a:spcBef>
              <a:spcAft>
                <a:spcPts val="0"/>
              </a:spcAft>
              <a:buClr>
                <a:srgbClr val="70A3E8"/>
              </a:buClr>
              <a:buSzPts val="1050"/>
              <a:buFont typeface="Arial"/>
              <a:buNone/>
            </a:pPr>
            <a:r>
              <a:rPr lang="pt-BR" sz="1250" b="0" i="0" u="sng" strike="noStrike" cap="none">
                <a:solidFill>
                  <a:srgbClr val="70A3E8"/>
                </a:solidFill>
                <a:latin typeface="Arial"/>
                <a:ea typeface="Arial"/>
                <a:cs typeface="Arial"/>
                <a:sym typeface="Arial"/>
                <a:hlinkClick r:id="rId7">
                  <a:extLst>
                    <a:ext uri="{A12FA001-AC4F-418D-AE19-62706E023703}">
                      <ahyp:hlinkClr xmlns:ahyp="http://schemas.microsoft.com/office/drawing/2018/hyperlinkcolor" val="tx"/>
                    </a:ext>
                  </a:extLst>
                </a:hlinkClick>
              </a:rPr>
              <a:t>Documentação do Projeto (Github)</a:t>
            </a:r>
            <a:endParaRPr sz="1250">
              <a:solidFill>
                <a:srgbClr val="70A3E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9" descr="capa_nuvem_B.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403" name="Google Shape;403;p29"/>
          <p:cNvCxnSpPr/>
          <p:nvPr/>
        </p:nvCxnSpPr>
        <p:spPr>
          <a:xfrm rot="10800000" flipH="1">
            <a:off x="5617567" y="2212975"/>
            <a:ext cx="249684" cy="717551"/>
          </a:xfrm>
          <a:prstGeom prst="straightConnector1">
            <a:avLst/>
          </a:prstGeom>
          <a:noFill/>
          <a:ln w="12700" cap="flat" cmpd="sng">
            <a:solidFill>
              <a:srgbClr val="FFFFFF"/>
            </a:solidFill>
            <a:prstDash val="solid"/>
            <a:miter lim="400000"/>
            <a:headEnd type="none" w="sm" len="sm"/>
            <a:tailEnd type="none" w="sm" len="sm"/>
          </a:ln>
        </p:spPr>
      </p:cxnSp>
      <p:sp>
        <p:nvSpPr>
          <p:cNvPr id="404" name="Google Shape;404;p29"/>
          <p:cNvSpPr txBox="1"/>
          <p:nvPr/>
        </p:nvSpPr>
        <p:spPr>
          <a:xfrm>
            <a:off x="6047790" y="2370734"/>
            <a:ext cx="1814599" cy="402033"/>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2625"/>
              <a:buFont typeface="Arial"/>
              <a:buNone/>
            </a:pPr>
            <a:r>
              <a:rPr lang="pt-BR" sz="2625" b="0" i="0" u="none" strike="noStrike" cap="none" dirty="0">
                <a:solidFill>
                  <a:srgbClr val="FFFFFF"/>
                </a:solidFill>
                <a:latin typeface="Arial"/>
                <a:ea typeface="Arial"/>
                <a:cs typeface="Arial"/>
                <a:sym typeface="Arial"/>
              </a:rPr>
              <a:t>OBRIGADA</a:t>
            </a:r>
            <a:endParaRPr sz="2625" b="0" i="0" u="none" strike="noStrike" cap="none" dirty="0">
              <a:solidFill>
                <a:srgbClr val="FFFFFF"/>
              </a:solidFill>
              <a:latin typeface="Arial"/>
              <a:ea typeface="Arial"/>
              <a:cs typeface="Arial"/>
              <a:sym typeface="Arial"/>
            </a:endParaRPr>
          </a:p>
        </p:txBody>
      </p:sp>
      <p:pic>
        <p:nvPicPr>
          <p:cNvPr id="405" name="Google Shape;405;p29" descr="Imagem"/>
          <p:cNvPicPr preferRelativeResize="0"/>
          <p:nvPr/>
        </p:nvPicPr>
        <p:blipFill rotWithShape="1">
          <a:blip r:embed="rId4">
            <a:alphaModFix/>
          </a:blip>
          <a:srcRect/>
          <a:stretch/>
        </p:blipFill>
        <p:spPr>
          <a:xfrm>
            <a:off x="3760937" y="2435604"/>
            <a:ext cx="1622127" cy="2722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p:nvPr/>
        </p:nvSpPr>
        <p:spPr>
          <a:xfrm>
            <a:off x="-1" y="-1"/>
            <a:ext cx="9144001" cy="5143501"/>
          </a:xfrm>
          <a:prstGeom prst="rect">
            <a:avLst/>
          </a:prstGeom>
          <a:gradFill>
            <a:gsLst>
              <a:gs pos="0">
                <a:srgbClr val="0149E9"/>
              </a:gs>
              <a:gs pos="2000">
                <a:srgbClr val="0149E9"/>
              </a:gs>
              <a:gs pos="100000">
                <a:srgbClr val="05B1EC"/>
              </a:gs>
            </a:gsLst>
            <a:lin ang="5400000" scaled="0"/>
          </a:grad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
          <p:cNvSpPr txBox="1"/>
          <p:nvPr/>
        </p:nvSpPr>
        <p:spPr>
          <a:xfrm>
            <a:off x="1195436" y="1928443"/>
            <a:ext cx="6962601" cy="3716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75"/>
              <a:buFont typeface="Arial"/>
              <a:buNone/>
            </a:pPr>
            <a:r>
              <a:rPr lang="pt-BR" sz="2475" b="1" i="0" u="none" strike="noStrike" cap="none">
                <a:solidFill>
                  <a:schemeClr val="lt1"/>
                </a:solidFill>
                <a:latin typeface="Arial"/>
                <a:ea typeface="Arial"/>
                <a:cs typeface="Arial"/>
                <a:sym typeface="Arial"/>
              </a:rPr>
              <a:t>Projeto Integrador | Social Tech Embraer</a:t>
            </a:r>
            <a:endParaRPr/>
          </a:p>
        </p:txBody>
      </p:sp>
      <p:sp>
        <p:nvSpPr>
          <p:cNvPr id="82" name="Google Shape;82;p1"/>
          <p:cNvSpPr/>
          <p:nvPr/>
        </p:nvSpPr>
        <p:spPr>
          <a:xfrm flipH="1">
            <a:off x="863375" y="1990055"/>
            <a:ext cx="222351" cy="222320"/>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
        <p:nvSpPr>
          <p:cNvPr id="83" name="Google Shape;83;p1"/>
          <p:cNvSpPr txBox="1"/>
          <p:nvPr/>
        </p:nvSpPr>
        <p:spPr>
          <a:xfrm>
            <a:off x="1195437" y="2300081"/>
            <a:ext cx="4393434" cy="3716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650"/>
              <a:buFont typeface="Arial"/>
              <a:buNone/>
            </a:pPr>
            <a:r>
              <a:rPr lang="pt-BR" sz="1650" b="0" i="0" u="none" strike="noStrike" cap="none">
                <a:solidFill>
                  <a:schemeClr val="lt1"/>
                </a:solidFill>
                <a:latin typeface="Arial"/>
                <a:ea typeface="Arial"/>
                <a:cs typeface="Arial"/>
                <a:sym typeface="Arial"/>
              </a:rPr>
              <a:t>Análise dos Custos de Transporte - Grupo 6</a:t>
            </a:r>
            <a:endParaRPr/>
          </a:p>
        </p:txBody>
      </p:sp>
      <p:sp>
        <p:nvSpPr>
          <p:cNvPr id="84" name="Google Shape;84;p1"/>
          <p:cNvSpPr txBox="1"/>
          <p:nvPr/>
        </p:nvSpPr>
        <p:spPr>
          <a:xfrm>
            <a:off x="99482" y="4771862"/>
            <a:ext cx="8957054" cy="37163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100"/>
              <a:buFont typeface="Arial"/>
              <a:buNone/>
            </a:pPr>
            <a:r>
              <a:rPr lang="pt-BR" sz="1100" b="0" i="0" u="none" strike="noStrike" cap="none">
                <a:solidFill>
                  <a:schemeClr val="lt1"/>
                </a:solidFill>
                <a:latin typeface="Arial"/>
                <a:ea typeface="Arial"/>
                <a:cs typeface="Arial"/>
                <a:sym typeface="Arial"/>
              </a:rPr>
              <a:t>Giovanna de Luca | Isabella Qualharello | Natasha Brandão | Tahine Santos | Thamiris Neves</a:t>
            </a:r>
            <a:endParaRPr/>
          </a:p>
        </p:txBody>
      </p:sp>
    </p:spTree>
    <p:extLst>
      <p:ext uri="{BB962C8B-B14F-4D97-AF65-F5344CB8AC3E}">
        <p14:creationId xmlns:p14="http://schemas.microsoft.com/office/powerpoint/2010/main" val="7681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APRESENTAÇÃO</a:t>
            </a:r>
            <a:endParaRPr sz="3200" b="0" i="0" u="none" strike="noStrike" cap="none">
              <a:solidFill>
                <a:srgbClr val="0149E9"/>
              </a:solidFill>
              <a:latin typeface="Arial"/>
              <a:ea typeface="Arial"/>
              <a:cs typeface="Arial"/>
              <a:sym typeface="Arial"/>
            </a:endParaRPr>
          </a:p>
        </p:txBody>
      </p:sp>
      <p:sp>
        <p:nvSpPr>
          <p:cNvPr id="108" name="Google Shape;108;p4"/>
          <p:cNvSpPr txBox="1"/>
          <p:nvPr/>
        </p:nvSpPr>
        <p:spPr>
          <a:xfrm>
            <a:off x="981740" y="1345224"/>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a:solidFill>
                  <a:srgbClr val="7E90AB"/>
                </a:solidFill>
              </a:rPr>
              <a:t>Integrantes do Grupo</a:t>
            </a:r>
            <a:endParaRPr sz="1800" b="0" i="0" u="none" strike="noStrike" cap="none">
              <a:solidFill>
                <a:srgbClr val="7E90AB"/>
              </a:solidFill>
              <a:latin typeface="Arial"/>
              <a:ea typeface="Arial"/>
              <a:cs typeface="Arial"/>
              <a:sym typeface="Arial"/>
            </a:endParaRPr>
          </a:p>
        </p:txBody>
      </p:sp>
      <p:cxnSp>
        <p:nvCxnSpPr>
          <p:cNvPr id="109" name="Google Shape;109;p4"/>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110" name="Google Shape;110;p4"/>
          <p:cNvSpPr txBox="1"/>
          <p:nvPr/>
        </p:nvSpPr>
        <p:spPr>
          <a:xfrm>
            <a:off x="326695" y="3259860"/>
            <a:ext cx="1668000" cy="4110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Clr>
                <a:srgbClr val="80807F"/>
              </a:buClr>
              <a:buSzPts val="1100"/>
              <a:buFont typeface="Arial"/>
              <a:buNone/>
            </a:pPr>
            <a:r>
              <a:rPr lang="pt-BR" sz="1100" b="0" i="0" u="none" strike="noStrike" cap="none">
                <a:solidFill>
                  <a:srgbClr val="80807F"/>
                </a:solidFill>
                <a:latin typeface="Arial"/>
                <a:ea typeface="Arial"/>
                <a:cs typeface="Arial"/>
                <a:sym typeface="Arial"/>
              </a:rPr>
              <a:t>Giovanna de Luca</a:t>
            </a:r>
            <a:br>
              <a:rPr lang="pt-BR" sz="1100" b="0" i="0" u="none" strike="noStrike" cap="none">
                <a:solidFill>
                  <a:srgbClr val="80807F"/>
                </a:solidFill>
                <a:latin typeface="Arial"/>
                <a:ea typeface="Arial"/>
                <a:cs typeface="Arial"/>
                <a:sym typeface="Arial"/>
              </a:rPr>
            </a:br>
            <a:r>
              <a:rPr lang="pt-BR" sz="1100">
                <a:solidFill>
                  <a:srgbClr val="80807F"/>
                </a:solidFill>
              </a:rPr>
              <a:t>Administração</a:t>
            </a:r>
            <a:endParaRPr/>
          </a:p>
        </p:txBody>
      </p:sp>
      <p:sp>
        <p:nvSpPr>
          <p:cNvPr id="111" name="Google Shape;111;p4"/>
          <p:cNvSpPr txBox="1"/>
          <p:nvPr/>
        </p:nvSpPr>
        <p:spPr>
          <a:xfrm>
            <a:off x="1873966" y="4326659"/>
            <a:ext cx="1668000" cy="4110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Clr>
                <a:srgbClr val="80807F"/>
              </a:buClr>
              <a:buSzPts val="1100"/>
              <a:buFont typeface="Arial"/>
              <a:buNone/>
            </a:pPr>
            <a:r>
              <a:rPr lang="pt-BR" sz="1100" b="0" i="0" u="none" strike="noStrike" cap="none">
                <a:solidFill>
                  <a:srgbClr val="80807F"/>
                </a:solidFill>
                <a:latin typeface="Arial"/>
                <a:ea typeface="Arial"/>
                <a:cs typeface="Arial"/>
                <a:sym typeface="Arial"/>
              </a:rPr>
              <a:t>Isabella Qualharello</a:t>
            </a:r>
            <a:br>
              <a:rPr lang="pt-BR" sz="1100" b="0" i="0" u="none" strike="noStrike" cap="none">
                <a:solidFill>
                  <a:srgbClr val="80807F"/>
                </a:solidFill>
                <a:latin typeface="Arial"/>
                <a:ea typeface="Arial"/>
                <a:cs typeface="Arial"/>
                <a:sym typeface="Arial"/>
              </a:rPr>
            </a:br>
            <a:r>
              <a:rPr lang="pt-BR" sz="1100" b="0" i="0" u="none" strike="noStrike" cap="none">
                <a:solidFill>
                  <a:srgbClr val="80807F"/>
                </a:solidFill>
                <a:latin typeface="Arial"/>
                <a:ea typeface="Arial"/>
                <a:cs typeface="Arial"/>
                <a:sym typeface="Arial"/>
              </a:rPr>
              <a:t>Relações Internacionais</a:t>
            </a:r>
            <a:endParaRPr/>
          </a:p>
        </p:txBody>
      </p:sp>
      <p:sp>
        <p:nvSpPr>
          <p:cNvPr id="112" name="Google Shape;112;p4"/>
          <p:cNvSpPr txBox="1"/>
          <p:nvPr/>
        </p:nvSpPr>
        <p:spPr>
          <a:xfrm>
            <a:off x="3567914" y="3187400"/>
            <a:ext cx="1878600" cy="10206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Clr>
                <a:srgbClr val="80807F"/>
              </a:buClr>
              <a:buSzPts val="1100"/>
              <a:buFont typeface="Arial"/>
              <a:buNone/>
            </a:pPr>
            <a:r>
              <a:rPr lang="pt-BR" sz="1100" b="0" i="0" u="none" strike="noStrike" cap="none">
                <a:solidFill>
                  <a:srgbClr val="80807F"/>
                </a:solidFill>
                <a:latin typeface="Arial"/>
                <a:ea typeface="Arial"/>
                <a:cs typeface="Arial"/>
                <a:sym typeface="Arial"/>
              </a:rPr>
              <a:t>Natasha Brandão</a:t>
            </a:r>
            <a:br>
              <a:rPr lang="pt-BR" sz="1100" b="0" i="0" u="none" strike="noStrike" cap="none">
                <a:solidFill>
                  <a:srgbClr val="80807F"/>
                </a:solidFill>
                <a:latin typeface="Arial"/>
                <a:ea typeface="Arial"/>
                <a:cs typeface="Arial"/>
                <a:sym typeface="Arial"/>
              </a:rPr>
            </a:br>
            <a:r>
              <a:rPr lang="pt-BR" sz="1100">
                <a:solidFill>
                  <a:srgbClr val="80807F"/>
                </a:solidFill>
              </a:rPr>
              <a:t>Análise e Desenvolvimento de Sistemas</a:t>
            </a:r>
            <a:endParaRPr sz="1100">
              <a:solidFill>
                <a:srgbClr val="80807F"/>
              </a:solidFill>
            </a:endParaRPr>
          </a:p>
          <a:p>
            <a:pPr marL="0" marR="0" lvl="0" indent="0" algn="ctr" rtl="0">
              <a:lnSpc>
                <a:spcPct val="120000"/>
              </a:lnSpc>
              <a:spcBef>
                <a:spcPts val="0"/>
              </a:spcBef>
              <a:spcAft>
                <a:spcPts val="0"/>
              </a:spcAft>
              <a:buClr>
                <a:srgbClr val="80807F"/>
              </a:buClr>
              <a:buSzPts val="1100"/>
              <a:buFont typeface="Arial"/>
              <a:buNone/>
            </a:pPr>
            <a:r>
              <a:rPr lang="pt-BR" sz="1100">
                <a:solidFill>
                  <a:srgbClr val="80807F"/>
                </a:solidFill>
              </a:rPr>
              <a:t>Gestão da Produção Industrial</a:t>
            </a:r>
            <a:endParaRPr sz="1100">
              <a:solidFill>
                <a:srgbClr val="80807F"/>
              </a:solidFill>
            </a:endParaRPr>
          </a:p>
        </p:txBody>
      </p:sp>
      <p:sp>
        <p:nvSpPr>
          <p:cNvPr id="113" name="Google Shape;113;p4"/>
          <p:cNvSpPr txBox="1"/>
          <p:nvPr/>
        </p:nvSpPr>
        <p:spPr>
          <a:xfrm>
            <a:off x="5331746" y="4377076"/>
            <a:ext cx="1668000" cy="4110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Clr>
                <a:srgbClr val="80807F"/>
              </a:buClr>
              <a:buSzPts val="1100"/>
              <a:buFont typeface="Arial"/>
              <a:buNone/>
            </a:pPr>
            <a:r>
              <a:rPr lang="pt-BR" sz="1100" b="0" i="0" u="none" strike="noStrike" cap="none">
                <a:solidFill>
                  <a:srgbClr val="80807F"/>
                </a:solidFill>
                <a:latin typeface="Arial"/>
                <a:ea typeface="Arial"/>
                <a:cs typeface="Arial"/>
                <a:sym typeface="Arial"/>
              </a:rPr>
              <a:t>Tahine Santos</a:t>
            </a:r>
            <a:br>
              <a:rPr lang="pt-BR" sz="1100" b="0" i="0" u="none" strike="noStrike" cap="none">
                <a:solidFill>
                  <a:srgbClr val="80807F"/>
                </a:solidFill>
                <a:latin typeface="Arial"/>
                <a:ea typeface="Arial"/>
                <a:cs typeface="Arial"/>
                <a:sym typeface="Arial"/>
              </a:rPr>
            </a:br>
            <a:r>
              <a:rPr lang="pt-BR" sz="1100">
                <a:solidFill>
                  <a:srgbClr val="80807F"/>
                </a:solidFill>
              </a:rPr>
              <a:t>Engenharia Mecânica</a:t>
            </a:r>
            <a:endParaRPr/>
          </a:p>
        </p:txBody>
      </p:sp>
      <p:sp>
        <p:nvSpPr>
          <p:cNvPr id="114" name="Google Shape;114;p4"/>
          <p:cNvSpPr txBox="1"/>
          <p:nvPr/>
        </p:nvSpPr>
        <p:spPr>
          <a:xfrm>
            <a:off x="6824890" y="3262376"/>
            <a:ext cx="1668000" cy="411000"/>
          </a:xfrm>
          <a:prstGeom prst="rect">
            <a:avLst/>
          </a:prstGeom>
          <a:noFill/>
          <a:ln>
            <a:noFill/>
          </a:ln>
        </p:spPr>
        <p:txBody>
          <a:bodyPr spcFirstLastPara="1" wrap="square" lIns="19050" tIns="19050" rIns="19050" bIns="19050" anchor="t" anchorCtr="0">
            <a:spAutoFit/>
          </a:bodyPr>
          <a:lstStyle/>
          <a:p>
            <a:pPr marL="0" marR="0" lvl="0" indent="0" algn="ctr" rtl="0">
              <a:lnSpc>
                <a:spcPct val="120000"/>
              </a:lnSpc>
              <a:spcBef>
                <a:spcPts val="0"/>
              </a:spcBef>
              <a:spcAft>
                <a:spcPts val="0"/>
              </a:spcAft>
              <a:buClr>
                <a:srgbClr val="80807F"/>
              </a:buClr>
              <a:buSzPts val="1100"/>
              <a:buFont typeface="Arial"/>
              <a:buNone/>
            </a:pPr>
            <a:r>
              <a:rPr lang="pt-BR" sz="1100" b="0" i="0" u="none" strike="noStrike" cap="none">
                <a:solidFill>
                  <a:srgbClr val="80807F"/>
                </a:solidFill>
                <a:latin typeface="Arial"/>
                <a:ea typeface="Arial"/>
                <a:cs typeface="Arial"/>
                <a:sym typeface="Arial"/>
              </a:rPr>
              <a:t>Thamiris Neves</a:t>
            </a:r>
            <a:br>
              <a:rPr lang="pt-BR" sz="1100" b="0" i="0" u="none" strike="noStrike" cap="none">
                <a:solidFill>
                  <a:srgbClr val="80807F"/>
                </a:solidFill>
                <a:latin typeface="Arial"/>
                <a:ea typeface="Arial"/>
                <a:cs typeface="Arial"/>
                <a:sym typeface="Arial"/>
              </a:rPr>
            </a:br>
            <a:r>
              <a:rPr lang="pt-BR" sz="1100">
                <a:solidFill>
                  <a:srgbClr val="80807F"/>
                </a:solidFill>
              </a:rPr>
              <a:t>Física Computacional</a:t>
            </a:r>
            <a:endParaRPr/>
          </a:p>
        </p:txBody>
      </p:sp>
      <p:pic>
        <p:nvPicPr>
          <p:cNvPr id="115" name="Google Shape;115;p4"/>
          <p:cNvPicPr preferRelativeResize="0"/>
          <p:nvPr/>
        </p:nvPicPr>
        <p:blipFill>
          <a:blip r:embed="rId3">
            <a:alphaModFix/>
          </a:blip>
          <a:stretch>
            <a:fillRect/>
          </a:stretch>
        </p:blipFill>
        <p:spPr>
          <a:xfrm>
            <a:off x="577647" y="1863363"/>
            <a:ext cx="1166100" cy="1166100"/>
          </a:xfrm>
          <a:prstGeom prst="ellipse">
            <a:avLst/>
          </a:prstGeom>
          <a:noFill/>
          <a:ln>
            <a:noFill/>
          </a:ln>
        </p:spPr>
      </p:pic>
      <p:pic>
        <p:nvPicPr>
          <p:cNvPr id="116" name="Google Shape;116;p4"/>
          <p:cNvPicPr preferRelativeResize="0"/>
          <p:nvPr/>
        </p:nvPicPr>
        <p:blipFill rotWithShape="1">
          <a:blip r:embed="rId4">
            <a:alphaModFix/>
          </a:blip>
          <a:srcRect/>
          <a:stretch/>
        </p:blipFill>
        <p:spPr>
          <a:xfrm>
            <a:off x="3838334" y="1988688"/>
            <a:ext cx="1166100" cy="1166100"/>
          </a:xfrm>
          <a:prstGeom prst="ellipse">
            <a:avLst/>
          </a:prstGeom>
          <a:noFill/>
          <a:ln>
            <a:noFill/>
          </a:ln>
        </p:spPr>
      </p:pic>
      <p:pic>
        <p:nvPicPr>
          <p:cNvPr id="117" name="Google Shape;117;p4"/>
          <p:cNvPicPr preferRelativeResize="0"/>
          <p:nvPr/>
        </p:nvPicPr>
        <p:blipFill rotWithShape="1">
          <a:blip r:embed="rId5">
            <a:alphaModFix/>
          </a:blip>
          <a:srcRect t="17213" b="17213"/>
          <a:stretch/>
        </p:blipFill>
        <p:spPr>
          <a:xfrm>
            <a:off x="2124922" y="3029463"/>
            <a:ext cx="1166100" cy="1166100"/>
          </a:xfrm>
          <a:prstGeom prst="ellipse">
            <a:avLst/>
          </a:prstGeom>
          <a:noFill/>
          <a:ln>
            <a:noFill/>
          </a:ln>
        </p:spPr>
      </p:pic>
      <p:pic>
        <p:nvPicPr>
          <p:cNvPr id="118" name="Google Shape;118;p4"/>
          <p:cNvPicPr preferRelativeResize="0"/>
          <p:nvPr/>
        </p:nvPicPr>
        <p:blipFill rotWithShape="1">
          <a:blip r:embed="rId6">
            <a:alphaModFix/>
          </a:blip>
          <a:srcRect/>
          <a:stretch/>
        </p:blipFill>
        <p:spPr>
          <a:xfrm>
            <a:off x="5551759" y="3114638"/>
            <a:ext cx="1166100" cy="1166100"/>
          </a:xfrm>
          <a:prstGeom prst="ellipse">
            <a:avLst/>
          </a:prstGeom>
          <a:noFill/>
          <a:ln>
            <a:noFill/>
          </a:ln>
        </p:spPr>
      </p:pic>
      <p:pic>
        <p:nvPicPr>
          <p:cNvPr id="119" name="Google Shape;119;p4"/>
          <p:cNvPicPr preferRelativeResize="0"/>
          <p:nvPr/>
        </p:nvPicPr>
        <p:blipFill rotWithShape="1">
          <a:blip r:embed="rId7">
            <a:alphaModFix/>
          </a:blip>
          <a:srcRect/>
          <a:stretch/>
        </p:blipFill>
        <p:spPr>
          <a:xfrm>
            <a:off x="7019722" y="1999938"/>
            <a:ext cx="1166100" cy="11661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p:nvPr/>
        </p:nvSpPr>
        <p:spPr>
          <a:xfrm>
            <a:off x="0" y="0"/>
            <a:ext cx="9144000" cy="5143500"/>
          </a:xfrm>
          <a:prstGeom prst="rect">
            <a:avLst/>
          </a:prstGeom>
          <a:solidFill>
            <a:srgbClr val="1437E4"/>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nvGrpSpPr>
          <p:cNvPr id="125" name="Google Shape;125;p5"/>
          <p:cNvGrpSpPr/>
          <p:nvPr/>
        </p:nvGrpSpPr>
        <p:grpSpPr>
          <a:xfrm>
            <a:off x="0" y="0"/>
            <a:ext cx="9144000" cy="5143500"/>
            <a:chOff x="0" y="-1"/>
            <a:chExt cx="24384001" cy="13716001"/>
          </a:xfrm>
        </p:grpSpPr>
        <p:pic>
          <p:nvPicPr>
            <p:cNvPr id="126" name="Google Shape;126;p5" descr="rastro_B.jpg"/>
            <p:cNvPicPr preferRelativeResize="0"/>
            <p:nvPr/>
          </p:nvPicPr>
          <p:blipFill rotWithShape="1">
            <a:blip r:embed="rId3">
              <a:alphaModFix/>
            </a:blip>
            <a:srcRect/>
            <a:stretch/>
          </p:blipFill>
          <p:spPr>
            <a:xfrm>
              <a:off x="0" y="-1"/>
              <a:ext cx="24384001" cy="13716001"/>
            </a:xfrm>
            <a:prstGeom prst="rect">
              <a:avLst/>
            </a:prstGeom>
            <a:noFill/>
            <a:ln>
              <a:noFill/>
            </a:ln>
          </p:spPr>
        </p:pic>
        <p:sp>
          <p:nvSpPr>
            <p:cNvPr id="127" name="Google Shape;127;p5"/>
            <p:cNvSpPr/>
            <p:nvPr/>
          </p:nvSpPr>
          <p:spPr>
            <a:xfrm flipH="1">
              <a:off x="20120403" y="6491837"/>
              <a:ext cx="612488" cy="612403"/>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128" name="Google Shape;128;p5"/>
          <p:cNvSpPr txBox="1"/>
          <p:nvPr/>
        </p:nvSpPr>
        <p:spPr>
          <a:xfrm>
            <a:off x="5842647" y="2434419"/>
            <a:ext cx="881652" cy="24622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1500"/>
              <a:buFont typeface="Arial"/>
              <a:buNone/>
            </a:pPr>
            <a:r>
              <a:rPr lang="pt-BR" sz="1500" b="0" i="0" u="none" strike="noStrike" cap="none">
                <a:solidFill>
                  <a:srgbClr val="FFFFFF"/>
                </a:solidFill>
                <a:latin typeface="Arial"/>
                <a:ea typeface="Arial"/>
                <a:cs typeface="Arial"/>
                <a:sym typeface="Arial"/>
              </a:rPr>
              <a:t>DESAFIO</a:t>
            </a:r>
            <a:endParaRPr sz="15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2000"/>
                                        <p:tgtEl>
                                          <p:spTgt spid="1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50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DESAFIO</a:t>
            </a:r>
            <a:endParaRPr sz="3200" b="0" i="0" u="none" strike="noStrike" cap="none">
              <a:solidFill>
                <a:srgbClr val="0149E9"/>
              </a:solidFill>
              <a:latin typeface="Arial"/>
              <a:ea typeface="Arial"/>
              <a:cs typeface="Arial"/>
              <a:sym typeface="Arial"/>
            </a:endParaRPr>
          </a:p>
        </p:txBody>
      </p:sp>
      <p:sp>
        <p:nvSpPr>
          <p:cNvPr id="134" name="Google Shape;134;p6"/>
          <p:cNvSpPr txBox="1"/>
          <p:nvPr/>
        </p:nvSpPr>
        <p:spPr>
          <a:xfrm>
            <a:off x="981740" y="1370862"/>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dirty="0">
                <a:solidFill>
                  <a:srgbClr val="7E90AB"/>
                </a:solidFill>
                <a:latin typeface="Arial"/>
                <a:ea typeface="Arial"/>
                <a:cs typeface="Arial"/>
                <a:sym typeface="Arial"/>
              </a:rPr>
              <a:t>Projeto Integrador</a:t>
            </a:r>
            <a:endParaRPr sz="1800" b="0" i="0" u="none" strike="noStrike" cap="none" dirty="0">
              <a:solidFill>
                <a:srgbClr val="7E90AB"/>
              </a:solidFill>
              <a:latin typeface="Arial"/>
              <a:ea typeface="Arial"/>
              <a:cs typeface="Arial"/>
              <a:sym typeface="Arial"/>
            </a:endParaRPr>
          </a:p>
        </p:txBody>
      </p:sp>
      <p:cxnSp>
        <p:nvCxnSpPr>
          <p:cNvPr id="135" name="Google Shape;135;p6"/>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136" name="Google Shape;136;p6"/>
          <p:cNvSpPr txBox="1"/>
          <p:nvPr/>
        </p:nvSpPr>
        <p:spPr>
          <a:xfrm>
            <a:off x="995672" y="1777835"/>
            <a:ext cx="6542165" cy="1048813"/>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80807F"/>
              </a:buClr>
              <a:buSzPts val="1400"/>
              <a:buFont typeface="Arial"/>
              <a:buNone/>
            </a:pPr>
            <a:r>
              <a:rPr lang="pt-BR" sz="1400" b="0" i="0" u="none" strike="noStrike" cap="none" dirty="0">
                <a:solidFill>
                  <a:srgbClr val="80807F"/>
                </a:solidFill>
                <a:latin typeface="Arial"/>
                <a:ea typeface="Arial"/>
                <a:cs typeface="Arial"/>
                <a:sym typeface="Arial"/>
              </a:rPr>
              <a:t>Avaliar os custos de transporte (custos associados ao transporte de mercadorias, que podem incluir transporte terrestre, marítimo ou aéreo) na área de logística e </a:t>
            </a:r>
            <a:r>
              <a:rPr lang="pt-BR" sz="1400" b="0" i="1" u="none" strike="noStrike" cap="none" dirty="0" err="1">
                <a:solidFill>
                  <a:srgbClr val="80807F"/>
                </a:solidFill>
                <a:latin typeface="Arial"/>
                <a:ea typeface="Arial"/>
                <a:cs typeface="Arial"/>
                <a:sym typeface="Arial"/>
              </a:rPr>
              <a:t>supply</a:t>
            </a:r>
            <a:r>
              <a:rPr lang="pt-BR" sz="1400" b="0" i="1" u="none" strike="noStrike" cap="none" dirty="0">
                <a:solidFill>
                  <a:srgbClr val="80807F"/>
                </a:solidFill>
                <a:latin typeface="Arial"/>
                <a:ea typeface="Arial"/>
                <a:cs typeface="Arial"/>
                <a:sym typeface="Arial"/>
              </a:rPr>
              <a:t> </a:t>
            </a:r>
            <a:r>
              <a:rPr lang="pt-BR" sz="1400" b="0" i="1" u="none" strike="noStrike" cap="none" dirty="0" err="1">
                <a:solidFill>
                  <a:srgbClr val="80807F"/>
                </a:solidFill>
                <a:latin typeface="Arial"/>
                <a:ea typeface="Arial"/>
                <a:cs typeface="Arial"/>
                <a:sym typeface="Arial"/>
              </a:rPr>
              <a:t>chain</a:t>
            </a:r>
            <a:r>
              <a:rPr lang="pt-BR" sz="1400" b="0" i="0" u="none" strike="noStrike" cap="none" dirty="0">
                <a:solidFill>
                  <a:srgbClr val="80807F"/>
                </a:solidFill>
                <a:latin typeface="Arial"/>
                <a:ea typeface="Arial"/>
                <a:cs typeface="Arial"/>
                <a:sym typeface="Arial"/>
              </a:rPr>
              <a:t> da Embraer e, com base nos resultados encontrados, fazer um mapeamento do cenário e sugerir um plano de atuação.</a:t>
            </a:r>
            <a:endParaRPr sz="1400" b="0" i="0" u="none" strike="noStrike" cap="none" dirty="0">
              <a:solidFill>
                <a:srgbClr val="80807F"/>
              </a:solidFill>
              <a:latin typeface="Arial"/>
              <a:ea typeface="Arial"/>
              <a:cs typeface="Arial"/>
              <a:sym typeface="Arial"/>
            </a:endParaRPr>
          </a:p>
        </p:txBody>
      </p:sp>
      <p:sp>
        <p:nvSpPr>
          <p:cNvPr id="2" name="Google Shape;134;p6">
            <a:extLst>
              <a:ext uri="{FF2B5EF4-FFF2-40B4-BE49-F238E27FC236}">
                <a16:creationId xmlns:a16="http://schemas.microsoft.com/office/drawing/2014/main" id="{4DFF1B60-F644-34ED-7728-2BC2B366A409}"/>
              </a:ext>
            </a:extLst>
          </p:cNvPr>
          <p:cNvSpPr txBox="1"/>
          <p:nvPr/>
        </p:nvSpPr>
        <p:spPr>
          <a:xfrm>
            <a:off x="994086" y="3109248"/>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dirty="0">
                <a:solidFill>
                  <a:srgbClr val="7E90AB"/>
                </a:solidFill>
                <a:latin typeface="Arial"/>
                <a:ea typeface="Arial"/>
                <a:cs typeface="Arial"/>
                <a:sym typeface="Arial"/>
              </a:rPr>
              <a:t>Recorte</a:t>
            </a:r>
            <a:endParaRPr sz="1800" b="0" i="0" u="none" strike="noStrike" cap="none" dirty="0">
              <a:solidFill>
                <a:srgbClr val="7E90AB"/>
              </a:solidFill>
              <a:latin typeface="Arial"/>
              <a:ea typeface="Arial"/>
              <a:cs typeface="Arial"/>
              <a:sym typeface="Arial"/>
            </a:endParaRPr>
          </a:p>
        </p:txBody>
      </p:sp>
      <p:sp>
        <p:nvSpPr>
          <p:cNvPr id="3" name="Google Shape;136;p6">
            <a:extLst>
              <a:ext uri="{FF2B5EF4-FFF2-40B4-BE49-F238E27FC236}">
                <a16:creationId xmlns:a16="http://schemas.microsoft.com/office/drawing/2014/main" id="{7B2D624E-0352-E5AF-ACAD-E63A3C0F7575}"/>
              </a:ext>
            </a:extLst>
          </p:cNvPr>
          <p:cNvSpPr txBox="1"/>
          <p:nvPr/>
        </p:nvSpPr>
        <p:spPr>
          <a:xfrm>
            <a:off x="995672" y="3541632"/>
            <a:ext cx="6542165" cy="814069"/>
          </a:xfrm>
          <a:prstGeom prst="rect">
            <a:avLst/>
          </a:prstGeom>
          <a:noFill/>
          <a:ln>
            <a:noFill/>
          </a:ln>
        </p:spPr>
        <p:txBody>
          <a:bodyPr spcFirstLastPara="1" wrap="square" lIns="19050" tIns="19050" rIns="19050" bIns="19050" anchor="t" anchorCtr="0">
            <a:spAutoFit/>
          </a:bodyPr>
          <a:lstStyle/>
          <a:p>
            <a:pPr marL="285750" marR="0" lvl="0" indent="-285750" algn="l" rtl="0">
              <a:lnSpc>
                <a:spcPct val="120000"/>
              </a:lnSpc>
              <a:spcBef>
                <a:spcPts val="0"/>
              </a:spcBef>
              <a:spcAft>
                <a:spcPts val="0"/>
              </a:spcAft>
              <a:buClr>
                <a:srgbClr val="80807F"/>
              </a:buClr>
              <a:buSzPts val="1400"/>
              <a:buFont typeface="Arial" panose="020B0604020202020204" pitchFamily="34" charset="0"/>
              <a:buChar char="•"/>
            </a:pPr>
            <a:r>
              <a:rPr lang="pt-BR" dirty="0">
                <a:solidFill>
                  <a:srgbClr val="80807F"/>
                </a:solidFill>
              </a:rPr>
              <a:t>Aviação Comercial (2003 – 2023)</a:t>
            </a:r>
          </a:p>
          <a:p>
            <a:pPr marL="285750" marR="0" lvl="0" indent="-285750" algn="l" rtl="0">
              <a:lnSpc>
                <a:spcPct val="120000"/>
              </a:lnSpc>
              <a:spcBef>
                <a:spcPts val="0"/>
              </a:spcBef>
              <a:spcAft>
                <a:spcPts val="0"/>
              </a:spcAft>
              <a:buClr>
                <a:srgbClr val="80807F"/>
              </a:buClr>
              <a:buSzPts val="1400"/>
              <a:buFont typeface="Arial" panose="020B0604020202020204" pitchFamily="34" charset="0"/>
              <a:buChar char="•"/>
            </a:pPr>
            <a:r>
              <a:rPr lang="pt-BR" sz="1400" b="0" i="0" u="none" strike="noStrike" cap="none" dirty="0">
                <a:solidFill>
                  <a:srgbClr val="80807F"/>
                </a:solidFill>
                <a:latin typeface="Arial"/>
                <a:ea typeface="Arial"/>
                <a:cs typeface="Arial"/>
                <a:sym typeface="Arial"/>
              </a:rPr>
              <a:t>Aviação Executiva (2013 – 2023</a:t>
            </a:r>
            <a:r>
              <a:rPr lang="pt-BR" dirty="0">
                <a:solidFill>
                  <a:srgbClr val="80807F"/>
                </a:solidFill>
              </a:rPr>
              <a:t>)</a:t>
            </a:r>
          </a:p>
          <a:p>
            <a:pPr marL="285750" marR="0" lvl="0" indent="-285750" algn="l" rtl="0">
              <a:lnSpc>
                <a:spcPct val="120000"/>
              </a:lnSpc>
              <a:spcBef>
                <a:spcPts val="0"/>
              </a:spcBef>
              <a:spcAft>
                <a:spcPts val="0"/>
              </a:spcAft>
              <a:buClr>
                <a:srgbClr val="80807F"/>
              </a:buClr>
              <a:buSzPts val="1400"/>
              <a:buFont typeface="Arial" panose="020B0604020202020204" pitchFamily="34" charset="0"/>
              <a:buChar char="•"/>
            </a:pPr>
            <a:r>
              <a:rPr lang="pt-BR" sz="1400" b="0" i="0" u="none" strike="noStrike" cap="none" dirty="0">
                <a:solidFill>
                  <a:srgbClr val="80807F"/>
                </a:solidFill>
                <a:latin typeface="Arial"/>
                <a:ea typeface="Arial"/>
                <a:cs typeface="Arial"/>
                <a:sym typeface="Arial"/>
              </a:rPr>
              <a:t>QAV (</a:t>
            </a:r>
            <a:r>
              <a:rPr lang="pt-BR" dirty="0">
                <a:solidFill>
                  <a:srgbClr val="80807F"/>
                </a:solidFill>
              </a:rPr>
              <a:t>Querosene de Aviação)</a:t>
            </a:r>
            <a:endParaRPr sz="1400" b="0" i="0" u="none" strike="noStrike" cap="none" dirty="0">
              <a:solidFill>
                <a:srgbClr val="80807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p:nvPr/>
        </p:nvSpPr>
        <p:spPr>
          <a:xfrm>
            <a:off x="0" y="0"/>
            <a:ext cx="9144000" cy="5143500"/>
          </a:xfrm>
          <a:prstGeom prst="rect">
            <a:avLst/>
          </a:prstGeom>
          <a:solidFill>
            <a:srgbClr val="1437E4"/>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FFFFFF"/>
              </a:solidFill>
              <a:latin typeface="Helvetica Neue"/>
              <a:ea typeface="Helvetica Neue"/>
              <a:cs typeface="Helvetica Neue"/>
              <a:sym typeface="Helvetica Neue"/>
            </a:endParaRPr>
          </a:p>
        </p:txBody>
      </p:sp>
      <p:grpSp>
        <p:nvGrpSpPr>
          <p:cNvPr id="142" name="Google Shape;142;p7"/>
          <p:cNvGrpSpPr/>
          <p:nvPr/>
        </p:nvGrpSpPr>
        <p:grpSpPr>
          <a:xfrm>
            <a:off x="0" y="0"/>
            <a:ext cx="9144000" cy="5143500"/>
            <a:chOff x="0" y="-1"/>
            <a:chExt cx="24384001" cy="13716001"/>
          </a:xfrm>
        </p:grpSpPr>
        <p:pic>
          <p:nvPicPr>
            <p:cNvPr id="143" name="Google Shape;143;p7" descr="rastro_B.jpg"/>
            <p:cNvPicPr preferRelativeResize="0"/>
            <p:nvPr/>
          </p:nvPicPr>
          <p:blipFill rotWithShape="1">
            <a:blip r:embed="rId3">
              <a:alphaModFix/>
            </a:blip>
            <a:srcRect/>
            <a:stretch/>
          </p:blipFill>
          <p:spPr>
            <a:xfrm>
              <a:off x="0" y="-1"/>
              <a:ext cx="24384001" cy="13716001"/>
            </a:xfrm>
            <a:prstGeom prst="rect">
              <a:avLst/>
            </a:prstGeom>
            <a:noFill/>
            <a:ln>
              <a:noFill/>
            </a:ln>
          </p:spPr>
        </p:pic>
        <p:sp>
          <p:nvSpPr>
            <p:cNvPr id="144" name="Google Shape;144;p7"/>
            <p:cNvSpPr/>
            <p:nvPr/>
          </p:nvSpPr>
          <p:spPr>
            <a:xfrm flipH="1">
              <a:off x="20120403" y="6491837"/>
              <a:ext cx="612488" cy="612403"/>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grpSp>
      <p:sp>
        <p:nvSpPr>
          <p:cNvPr id="145" name="Google Shape;145;p7"/>
          <p:cNvSpPr txBox="1"/>
          <p:nvPr/>
        </p:nvSpPr>
        <p:spPr>
          <a:xfrm>
            <a:off x="5127031" y="2434419"/>
            <a:ext cx="2281074" cy="24622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FFFFFF"/>
              </a:buClr>
              <a:buSzPts val="1500"/>
              <a:buFont typeface="Arial"/>
              <a:buNone/>
            </a:pPr>
            <a:r>
              <a:rPr lang="pt-BR" sz="1500" b="0" i="0" u="none" strike="noStrike" cap="none">
                <a:solidFill>
                  <a:srgbClr val="FFFFFF"/>
                </a:solidFill>
                <a:latin typeface="Arial"/>
                <a:ea typeface="Arial"/>
                <a:cs typeface="Arial"/>
                <a:sym typeface="Arial"/>
              </a:rPr>
              <a:t>PROJETO INTEGRADOR</a:t>
            </a:r>
            <a:endParaRPr sz="15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2000"/>
                                        <p:tgtEl>
                                          <p:spTgt spid="14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150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8" descr="capa_nuvem_A.jpg"/>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151" name="Google Shape;151;p8"/>
          <p:cNvCxnSpPr/>
          <p:nvPr/>
        </p:nvCxnSpPr>
        <p:spPr>
          <a:xfrm rot="10800000" flipH="1">
            <a:off x="8383141" y="2212975"/>
            <a:ext cx="249684" cy="717551"/>
          </a:xfrm>
          <a:prstGeom prst="straightConnector1">
            <a:avLst/>
          </a:prstGeom>
          <a:noFill/>
          <a:ln w="12700" cap="flat" cmpd="sng">
            <a:solidFill>
              <a:srgbClr val="004CE7"/>
            </a:solidFill>
            <a:prstDash val="solid"/>
            <a:miter lim="400000"/>
            <a:headEnd type="none" w="sm" len="sm"/>
            <a:tailEnd type="none" w="sm" len="sm"/>
          </a:ln>
        </p:spPr>
      </p:cxnSp>
      <p:sp>
        <p:nvSpPr>
          <p:cNvPr id="152" name="Google Shape;152;p8"/>
          <p:cNvSpPr txBox="1"/>
          <p:nvPr/>
        </p:nvSpPr>
        <p:spPr>
          <a:xfrm>
            <a:off x="3509319" y="2393456"/>
            <a:ext cx="4741838" cy="370871"/>
          </a:xfrm>
          <a:prstGeom prst="rect">
            <a:avLst/>
          </a:prstGeom>
          <a:noFill/>
          <a:ln>
            <a:noFill/>
          </a:ln>
        </p:spPr>
        <p:txBody>
          <a:bodyPr spcFirstLastPara="1" wrap="square" lIns="19050" tIns="19050" rIns="19050" bIns="19050" anchor="ctr" anchorCtr="0">
            <a:spAutoFit/>
          </a:bodyPr>
          <a:lstStyle/>
          <a:p>
            <a:pPr marL="0" marR="0" lvl="0" indent="0" algn="r" rtl="0">
              <a:lnSpc>
                <a:spcPct val="90000"/>
              </a:lnSpc>
              <a:spcBef>
                <a:spcPts val="0"/>
              </a:spcBef>
              <a:spcAft>
                <a:spcPts val="0"/>
              </a:spcAft>
              <a:buClr>
                <a:srgbClr val="FFFFFF"/>
              </a:buClr>
              <a:buSzPts val="2400"/>
              <a:buFont typeface="Arial"/>
              <a:buNone/>
            </a:pPr>
            <a:r>
              <a:rPr lang="pt-BR" sz="2400" b="1" i="0" u="none" strike="noStrike" cap="none">
                <a:solidFill>
                  <a:srgbClr val="FFFFFF"/>
                </a:solidFill>
                <a:latin typeface="Arial"/>
                <a:ea typeface="Arial"/>
                <a:cs typeface="Arial"/>
                <a:sym typeface="Arial"/>
              </a:rPr>
              <a:t>KANBAN</a:t>
            </a:r>
            <a:endParaRPr sz="2400" b="1" i="0" u="none" strike="noStrike" cap="none">
              <a:solidFill>
                <a:srgbClr val="FFFFFF"/>
              </a:solidFill>
              <a:latin typeface="Arial"/>
              <a:ea typeface="Arial"/>
              <a:cs typeface="Arial"/>
              <a:sym typeface="Arial"/>
            </a:endParaRPr>
          </a:p>
        </p:txBody>
      </p:sp>
      <p:sp>
        <p:nvSpPr>
          <p:cNvPr id="153" name="Google Shape;153;p8"/>
          <p:cNvSpPr/>
          <p:nvPr/>
        </p:nvSpPr>
        <p:spPr>
          <a:xfrm flipH="1">
            <a:off x="8870258" y="167554"/>
            <a:ext cx="134774" cy="134755"/>
          </a:xfrm>
          <a:custGeom>
            <a:avLst/>
            <a:gdLst/>
            <a:ahLst/>
            <a:cxnLst/>
            <a:rect l="l" t="t" r="r" b="b"/>
            <a:pathLst>
              <a:path w="21600" h="21600" extrusionOk="0">
                <a:moveTo>
                  <a:pt x="17278" y="0"/>
                </a:moveTo>
                <a:lnTo>
                  <a:pt x="4322" y="9935"/>
                </a:lnTo>
                <a:lnTo>
                  <a:pt x="1728" y="9935"/>
                </a:lnTo>
                <a:lnTo>
                  <a:pt x="0" y="11665"/>
                </a:lnTo>
                <a:lnTo>
                  <a:pt x="4322" y="11665"/>
                </a:lnTo>
                <a:lnTo>
                  <a:pt x="17278" y="21600"/>
                </a:lnTo>
                <a:lnTo>
                  <a:pt x="21600" y="21600"/>
                </a:lnTo>
                <a:lnTo>
                  <a:pt x="12961" y="11665"/>
                </a:lnTo>
                <a:lnTo>
                  <a:pt x="21559" y="11665"/>
                </a:lnTo>
                <a:lnTo>
                  <a:pt x="21559" y="9935"/>
                </a:lnTo>
                <a:lnTo>
                  <a:pt x="12961" y="9935"/>
                </a:lnTo>
                <a:lnTo>
                  <a:pt x="21600" y="0"/>
                </a:lnTo>
                <a:close/>
              </a:path>
            </a:pathLst>
          </a:custGeom>
          <a:solidFill>
            <a:schemeClr val="lt1"/>
          </a:solidFill>
          <a:ln>
            <a:noFill/>
          </a:ln>
        </p:spPr>
        <p:txBody>
          <a:bodyPr spcFirstLastPara="1" wrap="square" lIns="17125" tIns="17125" rIns="17125" bIns="17125" anchor="ctr" anchorCtr="0">
            <a:noAutofit/>
          </a:bodyPr>
          <a:lstStyle/>
          <a:p>
            <a:pPr marL="0" marR="0" lvl="0" indent="0" algn="l" rtl="0">
              <a:lnSpc>
                <a:spcPct val="90000"/>
              </a:lnSpc>
              <a:spcBef>
                <a:spcPts val="0"/>
              </a:spcBef>
              <a:spcAft>
                <a:spcPts val="0"/>
              </a:spcAft>
              <a:buClr>
                <a:srgbClr val="100690"/>
              </a:buClr>
              <a:buSzPts val="675"/>
              <a:buFont typeface="Arial"/>
              <a:buNone/>
            </a:pPr>
            <a:endParaRPr sz="675"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994086" y="945197"/>
            <a:ext cx="7247871" cy="481670"/>
          </a:xfrm>
          <a:prstGeom prst="rect">
            <a:avLst/>
          </a:prstGeom>
          <a:noFill/>
          <a:ln>
            <a:noFill/>
          </a:ln>
        </p:spPr>
        <p:txBody>
          <a:bodyPr spcFirstLastPara="1" wrap="square" lIns="19050" tIns="19050" rIns="19050" bIns="19050" anchor="t" anchorCtr="0">
            <a:spAutoFit/>
          </a:bodyPr>
          <a:lstStyle/>
          <a:p>
            <a:pPr marL="0" marR="0" lvl="0" indent="0" algn="l" rtl="0">
              <a:lnSpc>
                <a:spcPct val="90000"/>
              </a:lnSpc>
              <a:spcBef>
                <a:spcPts val="0"/>
              </a:spcBef>
              <a:spcAft>
                <a:spcPts val="0"/>
              </a:spcAft>
              <a:buClr>
                <a:srgbClr val="0149E9"/>
              </a:buClr>
              <a:buSzPts val="3200"/>
              <a:buFont typeface="Arial Narrow"/>
              <a:buNone/>
            </a:pPr>
            <a:r>
              <a:rPr lang="pt-BR" sz="3200" b="1" i="0" u="none" strike="noStrike" cap="none">
                <a:solidFill>
                  <a:srgbClr val="0149E9"/>
                </a:solidFill>
                <a:latin typeface="Arial Narrow"/>
                <a:ea typeface="Arial Narrow"/>
                <a:cs typeface="Arial Narrow"/>
                <a:sym typeface="Arial Narrow"/>
              </a:rPr>
              <a:t>KANBAN</a:t>
            </a:r>
            <a:endParaRPr sz="3200" b="0" i="0" u="none" strike="noStrike" cap="none">
              <a:solidFill>
                <a:srgbClr val="0149E9"/>
              </a:solidFill>
              <a:latin typeface="Arial"/>
              <a:ea typeface="Arial"/>
              <a:cs typeface="Arial"/>
              <a:sym typeface="Arial"/>
            </a:endParaRPr>
          </a:p>
        </p:txBody>
      </p:sp>
      <p:sp>
        <p:nvSpPr>
          <p:cNvPr id="159" name="Google Shape;159;p9"/>
          <p:cNvSpPr txBox="1"/>
          <p:nvPr/>
        </p:nvSpPr>
        <p:spPr>
          <a:xfrm>
            <a:off x="981740" y="1345224"/>
            <a:ext cx="2905796" cy="287771"/>
          </a:xfrm>
          <a:prstGeom prst="rect">
            <a:avLst/>
          </a:prstGeom>
          <a:noFill/>
          <a:ln>
            <a:noFill/>
          </a:ln>
        </p:spPr>
        <p:txBody>
          <a:bodyPr spcFirstLastPara="1" wrap="square" lIns="19050" tIns="19050" rIns="19050" bIns="19050" anchor="ctr" anchorCtr="0">
            <a:spAutoFit/>
          </a:bodyPr>
          <a:lstStyle/>
          <a:p>
            <a:pPr marL="0" marR="0" lvl="0" indent="0" algn="l" rtl="0">
              <a:lnSpc>
                <a:spcPct val="90000"/>
              </a:lnSpc>
              <a:spcBef>
                <a:spcPts val="0"/>
              </a:spcBef>
              <a:spcAft>
                <a:spcPts val="0"/>
              </a:spcAft>
              <a:buClr>
                <a:srgbClr val="7E90AB"/>
              </a:buClr>
              <a:buSzPts val="1800"/>
              <a:buFont typeface="Arial"/>
              <a:buNone/>
            </a:pPr>
            <a:r>
              <a:rPr lang="pt-BR" sz="1800" b="0" i="0" u="none" strike="noStrike" cap="none">
                <a:solidFill>
                  <a:srgbClr val="7E90AB"/>
                </a:solidFill>
                <a:latin typeface="Arial"/>
                <a:ea typeface="Arial"/>
                <a:cs typeface="Arial"/>
                <a:sym typeface="Arial"/>
              </a:rPr>
              <a:t>Gestão do Projeto</a:t>
            </a:r>
            <a:endParaRPr sz="1800" b="0" i="0" u="none" strike="noStrike" cap="none">
              <a:solidFill>
                <a:srgbClr val="7E90AB"/>
              </a:solidFill>
              <a:latin typeface="Arial"/>
              <a:ea typeface="Arial"/>
              <a:cs typeface="Arial"/>
              <a:sym typeface="Arial"/>
            </a:endParaRPr>
          </a:p>
        </p:txBody>
      </p:sp>
      <p:cxnSp>
        <p:nvCxnSpPr>
          <p:cNvPr id="160" name="Google Shape;160;p9"/>
          <p:cNvCxnSpPr/>
          <p:nvPr/>
        </p:nvCxnSpPr>
        <p:spPr>
          <a:xfrm rot="10800000" flipH="1">
            <a:off x="0" y="0"/>
            <a:ext cx="683155" cy="1872343"/>
          </a:xfrm>
          <a:prstGeom prst="straightConnector1">
            <a:avLst/>
          </a:prstGeom>
          <a:noFill/>
          <a:ln w="12700" cap="flat" cmpd="sng">
            <a:solidFill>
              <a:srgbClr val="004AE8"/>
            </a:solidFill>
            <a:prstDash val="solid"/>
            <a:miter lim="400000"/>
            <a:headEnd type="none" w="sm" len="sm"/>
            <a:tailEnd type="none" w="sm" len="sm"/>
          </a:ln>
        </p:spPr>
      </p:cxnSp>
      <p:sp>
        <p:nvSpPr>
          <p:cNvPr id="161" name="Google Shape;161;p9"/>
          <p:cNvSpPr txBox="1"/>
          <p:nvPr/>
        </p:nvSpPr>
        <p:spPr>
          <a:xfrm>
            <a:off x="995672" y="1953540"/>
            <a:ext cx="6542100" cy="2797800"/>
          </a:xfrm>
          <a:prstGeom prst="rect">
            <a:avLst/>
          </a:prstGeom>
          <a:noFill/>
          <a:ln>
            <a:noFill/>
          </a:ln>
        </p:spPr>
        <p:txBody>
          <a:bodyPr spcFirstLastPara="1" wrap="square" lIns="19050" tIns="19050" rIns="19050" bIns="19050" anchor="t" anchorCtr="0">
            <a:spAutoFit/>
          </a:bodyPr>
          <a:lstStyle/>
          <a:p>
            <a:pPr marL="0" marR="0" lvl="0" indent="0" algn="l" rtl="0">
              <a:lnSpc>
                <a:spcPct val="120000"/>
              </a:lnSpc>
              <a:spcBef>
                <a:spcPts val="0"/>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Monitoramento das atividades do time:</a:t>
            </a:r>
            <a:br>
              <a:rPr lang="pt-BR" sz="1400" b="0" i="0" u="none" strike="noStrike" cap="none">
                <a:solidFill>
                  <a:srgbClr val="80807F"/>
                </a:solidFill>
                <a:latin typeface="Arial"/>
                <a:ea typeface="Arial"/>
                <a:cs typeface="Arial"/>
                <a:sym typeface="Arial"/>
              </a:rPr>
            </a:br>
            <a:r>
              <a:rPr lang="pt-BR" sz="1400" b="0" i="0" u="none" strike="noStrike" cap="none">
                <a:solidFill>
                  <a:srgbClr val="80807F"/>
                </a:solidFill>
                <a:latin typeface="Arial"/>
                <a:ea typeface="Arial"/>
                <a:cs typeface="Arial"/>
                <a:sym typeface="Arial"/>
              </a:rPr>
              <a:t>- Ambiente transparente</a:t>
            </a:r>
            <a:br>
              <a:rPr lang="pt-BR" sz="1400" b="0" i="0" u="none" strike="noStrike" cap="none">
                <a:solidFill>
                  <a:srgbClr val="80807F"/>
                </a:solidFill>
                <a:latin typeface="Arial"/>
                <a:ea typeface="Arial"/>
                <a:cs typeface="Arial"/>
                <a:sym typeface="Arial"/>
              </a:rPr>
            </a:br>
            <a:r>
              <a:rPr lang="pt-BR" sz="1400" b="0" i="0" u="none" strike="noStrike" cap="none">
                <a:solidFill>
                  <a:srgbClr val="80807F"/>
                </a:solidFill>
                <a:latin typeface="Arial"/>
                <a:ea typeface="Arial"/>
                <a:cs typeface="Arial"/>
                <a:sym typeface="Arial"/>
              </a:rPr>
              <a:t>- Organização de tarefas</a:t>
            </a:r>
            <a:br>
              <a:rPr lang="pt-BR" sz="1400" b="0" i="0" u="none" strike="noStrike" cap="none">
                <a:solidFill>
                  <a:srgbClr val="80807F"/>
                </a:solidFill>
                <a:latin typeface="Arial"/>
                <a:ea typeface="Arial"/>
                <a:cs typeface="Arial"/>
                <a:sym typeface="Arial"/>
              </a:rPr>
            </a:br>
            <a:r>
              <a:rPr lang="pt-BR" sz="1400" b="0" i="0" u="none" strike="noStrike" cap="none">
                <a:solidFill>
                  <a:srgbClr val="80807F"/>
                </a:solidFill>
                <a:latin typeface="Arial"/>
                <a:ea typeface="Arial"/>
                <a:cs typeface="Arial"/>
                <a:sym typeface="Arial"/>
              </a:rPr>
              <a:t>- Acompanhamento contínuo</a:t>
            </a:r>
            <a:br>
              <a:rPr lang="pt-BR" sz="1400" b="0" i="0" u="none" strike="noStrike" cap="none">
                <a:solidFill>
                  <a:srgbClr val="80807F"/>
                </a:solidFill>
                <a:latin typeface="Arial"/>
                <a:ea typeface="Arial"/>
                <a:cs typeface="Arial"/>
                <a:sym typeface="Arial"/>
              </a:rPr>
            </a:br>
            <a:br>
              <a:rPr lang="pt-BR" sz="1400" b="0" i="0" u="none" strike="noStrike" cap="none">
                <a:solidFill>
                  <a:srgbClr val="80807F"/>
                </a:solidFill>
                <a:latin typeface="Arial"/>
                <a:ea typeface="Arial"/>
                <a:cs typeface="Arial"/>
                <a:sym typeface="Arial"/>
              </a:rPr>
            </a:br>
            <a:r>
              <a:rPr lang="pt-BR" sz="1400" b="1" i="0" u="none" strike="noStrike" cap="none">
                <a:solidFill>
                  <a:srgbClr val="80807F"/>
                </a:solidFill>
                <a:latin typeface="Arial"/>
                <a:ea typeface="Arial"/>
                <a:cs typeface="Arial"/>
                <a:sym typeface="Arial"/>
              </a:rPr>
              <a:t>Fluxo de trabalho: </a:t>
            </a:r>
            <a:r>
              <a:rPr lang="pt-BR">
                <a:solidFill>
                  <a:srgbClr val="80807F"/>
                </a:solidFill>
              </a:rPr>
              <a:t>TO DO</a:t>
            </a:r>
            <a:r>
              <a:rPr lang="pt-BR" sz="1400" b="0" i="0" u="none" strike="noStrike" cap="none">
                <a:solidFill>
                  <a:srgbClr val="80807F"/>
                </a:solidFill>
                <a:latin typeface="Arial"/>
                <a:ea typeface="Arial"/>
                <a:cs typeface="Arial"/>
                <a:sym typeface="Arial"/>
              </a:rPr>
              <a:t>| DOING | REVIEW | DONE</a:t>
            </a:r>
            <a:br>
              <a:rPr lang="pt-BR" sz="1400" b="0" i="0" u="none" strike="noStrike" cap="none">
                <a:solidFill>
                  <a:srgbClr val="80807F"/>
                </a:solidFill>
                <a:latin typeface="Arial"/>
                <a:ea typeface="Arial"/>
                <a:cs typeface="Arial"/>
                <a:sym typeface="Arial"/>
              </a:rPr>
            </a:br>
            <a:br>
              <a:rPr lang="pt-BR" sz="1400" b="0" i="0" u="none" strike="noStrike" cap="none">
                <a:solidFill>
                  <a:srgbClr val="80807F"/>
                </a:solidFill>
                <a:latin typeface="Arial"/>
                <a:ea typeface="Arial"/>
                <a:cs typeface="Arial"/>
                <a:sym typeface="Arial"/>
              </a:rPr>
            </a:br>
            <a:r>
              <a:rPr lang="pt-BR" sz="1400" b="1" i="0" u="none" strike="noStrike" cap="none">
                <a:solidFill>
                  <a:srgbClr val="80807F"/>
                </a:solidFill>
                <a:latin typeface="Arial"/>
                <a:ea typeface="Arial"/>
                <a:cs typeface="Arial"/>
                <a:sym typeface="Arial"/>
              </a:rPr>
              <a:t>Ritual semanal: </a:t>
            </a:r>
            <a:r>
              <a:rPr lang="pt-BR" sz="1400" b="0" i="0" u="none" strike="noStrike" cap="none">
                <a:solidFill>
                  <a:srgbClr val="80807F"/>
                </a:solidFill>
                <a:latin typeface="Arial"/>
                <a:ea typeface="Arial"/>
                <a:cs typeface="Arial"/>
                <a:sym typeface="Arial"/>
              </a:rPr>
              <a:t>planning às quinta-feira, 21h00, para alinhamento da sprint (semanal) e das tarefas de cada uma das integrantes</a:t>
            </a:r>
            <a:endParaRPr/>
          </a:p>
          <a:p>
            <a:pPr marL="0" marR="0" lvl="0" indent="0" algn="l" rtl="0">
              <a:lnSpc>
                <a:spcPct val="120000"/>
              </a:lnSpc>
              <a:spcBef>
                <a:spcPts val="1688"/>
              </a:spcBef>
              <a:spcAft>
                <a:spcPts val="0"/>
              </a:spcAft>
              <a:buClr>
                <a:srgbClr val="80807F"/>
              </a:buClr>
              <a:buSzPts val="1400"/>
              <a:buFont typeface="Arial"/>
              <a:buNone/>
            </a:pPr>
            <a:r>
              <a:rPr lang="pt-BR" sz="1400" b="1" i="0" u="none" strike="noStrike" cap="none">
                <a:solidFill>
                  <a:srgbClr val="80807F"/>
                </a:solidFill>
                <a:latin typeface="Arial"/>
                <a:ea typeface="Arial"/>
                <a:cs typeface="Arial"/>
                <a:sym typeface="Arial"/>
              </a:rPr>
              <a:t>Trello: </a:t>
            </a:r>
            <a:r>
              <a:rPr lang="pt-BR" sz="1400" b="0" i="0" u="none" strike="noStrike" cap="none">
                <a:solidFill>
                  <a:srgbClr val="80807F"/>
                </a:solidFill>
                <a:latin typeface="Arial"/>
                <a:ea typeface="Arial"/>
                <a:cs typeface="Arial"/>
                <a:sym typeface="Arial"/>
              </a:rPr>
              <a:t>aplicativo de gerenciamento de projeto escolhido. </a:t>
            </a:r>
            <a:endParaRPr/>
          </a:p>
        </p:txBody>
      </p:sp>
    </p:spTree>
  </p:cSld>
  <p:clrMapOvr>
    <a:masterClrMapping/>
  </p:clrMapOvr>
</p:sld>
</file>

<file path=ppt/theme/theme1.xml><?xml version="1.0" encoding="utf-8"?>
<a:theme xmlns:a="http://schemas.openxmlformats.org/drawingml/2006/main" name="Embraer_Institutional_Theme_PT">
  <a:themeElements>
    <a:clrScheme name="Embraer_Commercial">
      <a:dk1>
        <a:srgbClr val="001638"/>
      </a:dk1>
      <a:lt1>
        <a:srgbClr val="FFFFFF"/>
      </a:lt1>
      <a:dk2>
        <a:srgbClr val="7E90AB"/>
      </a:dk2>
      <a:lt2>
        <a:srgbClr val="C9D6DB"/>
      </a:lt2>
      <a:accent1>
        <a:srgbClr val="004AE8"/>
      </a:accent1>
      <a:accent2>
        <a:srgbClr val="FFC003"/>
      </a:accent2>
      <a:accent3>
        <a:srgbClr val="C9D6DB"/>
      </a:accent3>
      <a:accent4>
        <a:srgbClr val="D4592F"/>
      </a:accent4>
      <a:accent5>
        <a:srgbClr val="1EB486"/>
      </a:accent5>
      <a:accent6>
        <a:srgbClr val="5363C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D566C27F-4728-4577-B014-58C8888A0586}">
  <we:reference id="wa200003233" version="2.0.0.3" store="pt-BR" storeType="OMEX"/>
  <we:alternateReferences>
    <we:reference id="WA200003233" version="2.0.0.3" store="" storeType="OMEX"/>
  </we:alternateReferences>
  <we:properties>
    <we:property name="backgroundColor" value="&quot;#FFFFFF&quot;"/>
    <we:property name="bookmark" value="&quot;H4sIAAAAAAAAA6WVzW6dMBCFX6VifVWN/+0u21WlqoqaKpsoi7E9pDRcQOAbJY3y7h1zI2WTCIlsAA/mzDeHsf3U5G6Zenz8iUdqvjTfh9wlzOP8SUBzaIZz9Os43h1xvgNMMUcypNosbGp1G+qscSrdOCzNl6em4HxL5apbTthXSQ5e3xwa7PsLvK2jFvuFDs1E8zIO2Hf/6DyZX5X5RM+Hhh6mfpyxSl4WLFRl73k6jxlFfFacEVPp7umSUjlHf9E0zuVlbL0EmSHmnCBQBCNjpVzOb1fM7fk16Qr2bRwKdgMD1BhKbZPVGcBbCFYmn2yNL91w27+U8vrt78ep2tcdufbqU/zLGavO8zMXmhKxgMYIAVz0OWbwm1qFHkocH95Q816xBkkdWSzaYAxtqi1/cHqDTBupZLYxkIgGEKwOsJ9M+JyNg4AaQTkAgyrtJUNnXfZKAhCgc9GBjB/wzMogiKwHmTIR/1Wl95Kx94Lt0kI6aQkAbNiu8l2y1rYQKXmXGE1xg3Jn7iUDkdh2FnKC2DuFCt3ennXGK1IqSA8uALctiLCXK7RWmyRQgUfjAiN+xLEErdDVKOO53sCdlnaTOU2sojJX6J0nAbxF7CeTQpJQjqkULwAwIQmzl0xmlYLVUUpJIMGBN9v7z/tkrsUQwCQXI1rCYEHs9iyD9mwcL8yoJSSV8AO7Wc6Be0sZsgDRSwEqbK/Md9RWwddIcyQ+o+rDeCrLhIkucODx9VMzzSMfTKWjdR4fRDhkyi/Pc73/6ArN59RX2J9q1vVEa9YkTNPFnjY+qOdcs2Ld1Mt/vGGIrYMHAAA=&quot;"/>
    <we:property name="creatorSessionId" value="&quot;a362e9a4-c6ae-4a54-b462-14cb68473d58&quot;"/>
    <we:property name="creatorTenantId" value="&quot;b2e16297-2ed6-41b8-b822-a954e95bd2f0&quot;"/>
    <we:property name="creatorUserId" value="&quot;1003200148349FB9&quot;"/>
    <we:property name="datasetId" value="&quot;2d60be50-988a-4261-a345-96838c0a1d64&quot;"/>
    <we:property name="embedUrl" value="&quot;/reportEmbed?reportId=7766189c-8c4a-415f-b0e9-4289264a38c4&amp;config=eyJjbHVzdGVyVXJsIjoiaHR0cHM6Ly9XQUJJLVNPVVRILUNFTlRSQUwtVVMtcmVkaXJlY3QuYW5hbHlzaXMud2luZG93cy5uZXQiLCJlbWJlZEZlYXR1cmVzIjp7InVzYWdlTWV0cmljc1ZOZXh0Ijp0cnVlLCJkaXNhYmxlQW5ndWxhckpTQm9vdHN0cmFwUmVwb3J0RW1iZWQiOnRydWV9fQ%3D%3D&amp;disableSensitivityBanner=true&quot;"/>
    <we:property name="initialStateBookmark" value="&quot;H4sIAAAAAAAAA6WVTU/cMBCG/0qV86oaf9u90aqHivIhqLggVI3tWZoqJFHiRVDEf+94F4kLKFK4JPHEeeeZN2P7qcntPHb4eIp31HxpfvS5TZiH6ZOAZtP0h+jXs7Pjk6OL49+nRyffOTyMpR36ufny1BScbqlctfMOu6rBweubTYNdd463dbTFbqZNM9I0Dz127T86TOZXZdrR86ahh7EbJqySlwULVdl7ns5jzi0+K86IqbT3dEmpHKIXNA5TeRlbL0FmiDknCBTByFjh58PbPeby/Jp0D/Zt6Au2PQPUGEptk9UZwFsIViafbI3PbX/bvZTy+u2vx7H61d5x7dWn+JczVp3nZy40JWIBjRECuOhzzOAXtQo9lDg8vKHmvWINkjqyWLTBGFpUm//g+AaZNlLJbGMgEQ0gWB1gPZnwORsHATWCcgAGVVpLhs667JUEIEDnogMZP+CZlUEQWQ8yZSL+q0qvJWPvBdulhXTSEgDYsFzlu2Rbu4VIybvEaIoblDtzLRmIxLazkBPE3ilU6Nb2rDNekVJBenABuG1BhLVcYWu1SQIVeDQuMOJHHEuwFboaZTzXG7jT0moyp4lVVOYKvfMkgLeI9WRSSBLKMZXiBQAmJGHWksmsUrA6SikJJDjwZnn/eZ/MbTEEMMnFiJYwWBCrPcugPRvHCzNqCUkl/MBulnPg3lKGLED0UoAKyyvzHbW94GukuSM+o+rDsCvziInOsefx9VMzTgMfTKWl/Tw+iLDPlF+ep3r/2RaaDqmvsNvVrPsTrdknYZo2drTwQT3nmj3WTb38B9svBet0BwAA&quot;"/>
    <we:property name="isFiltersActionButtonVisible" value="true"/>
    <we:property name="pageDisplayName" value="&quot;Capa &quot;"/>
    <we:property name="pageName" value="&quot;ReportSection68202d0bddc09eb052b0&quot;"/>
    <we:property name="reportEmbeddedTime" value="&quot;2024-01-17T19:45:36.503Z&quot;"/>
    <we:property name="reportName" value="&quot;custo_de_transporte_finalizado&quot;"/>
    <we:property name="reportState" value="&quot;CONNECTED&quot;"/>
    <we:property name="reportUrl" value="&quot;/groups/me/reports/7766189c-8c4a-415f-b0e9-4289264a38c4/ReportSection68202d0bddc09eb052b0?bookmarkGuid=663b3b3d-c7f4-49c3-8056-deb35d6e4b02&amp;bookmarkUsage=1&amp;ctid=b2e16297-2ed6-41b8-b822-a954e95bd2f0&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416</TotalTime>
  <Words>2983</Words>
  <Application>Microsoft Office PowerPoint</Application>
  <PresentationFormat>Apresentação na tela (16:9)</PresentationFormat>
  <Paragraphs>218</Paragraphs>
  <Slides>36</Slides>
  <Notes>36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36</vt:i4>
      </vt:variant>
    </vt:vector>
  </HeadingPairs>
  <TitlesOfParts>
    <vt:vector size="40" baseType="lpstr">
      <vt:lpstr>Helvetica Neue</vt:lpstr>
      <vt:lpstr>Arial</vt:lpstr>
      <vt:lpstr>Arial Narrow</vt:lpstr>
      <vt:lpstr>Embraer_Institutional_Theme_PT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 de Moraes Almeida</dc:creator>
  <cp:lastModifiedBy>Renan Neves</cp:lastModifiedBy>
  <cp:revision>12</cp:revision>
  <dcterms:modified xsi:type="dcterms:W3CDTF">2024-01-17T23:43:13Z</dcterms:modified>
</cp:coreProperties>
</file>